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jpeg" ContentType="image/jpeg"/>
  <Default Extension="rels" ContentType="application/vnd.openxmlformats-package.relationships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docProps/core.xml" ContentType="application/vnd.openxmlformats-package.core-properties+xml"/>
  <Override PartName="/ppt/viewProps.xml" ContentType="application/vnd.openxmlformats-officedocument.presentationml.viewProps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slideLayouts/slideLayout18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3.xml" ContentType="application/vnd.openxmlformats-officedocument.presentationml.slide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Layouts/slideLayout1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15.xml" ContentType="application/vnd.openxmlformats-officedocument.presentationml.slideLayout+xml"/>
  <Override PartName="/ppt/presProps.xml" ContentType="application/vnd.openxmlformats-officedocument.presentationml.presProps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2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rtl="0" algn="l" eaLnBrk="1" latinLnBrk="0" hangingPunct="1" marL="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1pPr>
    <a:lvl2pPr lvl="1" rtl="0" algn="l" eaLnBrk="1" latinLnBrk="0" hangingPunct="1" marL="4572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2pPr>
    <a:lvl3pPr lvl="2" rtl="0" algn="l" eaLnBrk="1" latinLnBrk="0" hangingPunct="1" marL="9144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3pPr>
    <a:lvl4pPr lvl="3" rtl="0" algn="l" eaLnBrk="1" latinLnBrk="0" hangingPunct="1" marL="13716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4pPr>
    <a:lvl5pPr lvl="4" rtl="0" algn="l" eaLnBrk="1" latinLnBrk="0" hangingPunct="1" marL="18288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5pPr>
    <a:lvl6pPr lvl="5" rtl="0" algn="l" eaLnBrk="1" latinLnBrk="0" hangingPunct="1" marL="22860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6pPr>
    <a:lvl7pPr lvl="6" rtl="0" algn="l" eaLnBrk="1" latinLnBrk="0" hangingPunct="1" marL="27432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7pPr>
    <a:lvl8pPr lvl="7" rtl="0" algn="l" eaLnBrk="1" latinLnBrk="0" hangingPunct="1" marL="32004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8pPr>
    <a:lvl9pPr lvl="8" rtl="0" algn="l" eaLnBrk="1" latinLnBrk="0" hangingPunct="1" marL="3657600" indent="0" defTabSz="914400">
      <a:lnSpc>
        <a:spcPct val="100000"/>
      </a:lnSpc>
      <a:defRPr lang="en-US" altLang="en-US" smtClean="0" b="0" i="0" strike="noStrike" u="none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E1EED-96F7-4704-8041-BBD570411B71}" v="16" dt="2020-10-22T14:26:32.010"/>
    <p1510:client id="{75C42E68-A77F-4FE9-BE7E-090C746049E0}" v="1776" dt="2020-10-28T17:02:56.925"/>
    <p1510:client id="{792111ED-5A17-4864-8CEF-51F11A9DA80A}" v="350" dt="2020-10-28T16:19:11.582"/>
    <p1510:client id="{88486B4A-8009-4EBD-B810-FC50003F378A}" v="680" dt="2020-10-29T14:45:49.991"/>
    <p1510:client id="{FD7098C0-BB9F-4C18-9997-C9009EC1F10C}" v="40" dt="2020-10-28T16:16:28.5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196" autoAdjust="0"/>
  </p:normalViewPr>
  <p:slideViewPr>
    <p:cSldViewPr snapToGrid="0" showGuides="1">
      <p:cViewPr>
        <p:scale>
          <a:sx n="100" d="100"/>
          <a:sy n="100" d="100"/>
        </p:scale>
        <p:origin x="2622" y="192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 ?><Relationships xmlns="http://schemas.openxmlformats.org/package/2006/relationships"><Relationship Id="rId20" Type="http://schemas.openxmlformats.org/officeDocument/2006/relationships/theme" Target="theme/theme1.xml" TargetMode="Internal" /><Relationship Id="rId11" Type="http://schemas.openxmlformats.org/officeDocument/2006/relationships/slide" Target="slides/slide8.xml" TargetMode="Internal" /><Relationship Id="rId10" Type="http://schemas.openxmlformats.org/officeDocument/2006/relationships/slide" Target="slides/slide7.xml" TargetMode="Internal" /><Relationship Id="rId21" Type="http://schemas.openxmlformats.org/officeDocument/2006/relationships/tableStyles" Target="tableStyles.xml" TargetMode="Internal" /><Relationship Id="rId13" Type="http://schemas.openxmlformats.org/officeDocument/2006/relationships/slide" Target="slides/slide10.xml" TargetMode="Internal" /><Relationship Id="rId12" Type="http://schemas.openxmlformats.org/officeDocument/2006/relationships/slide" Target="slides/slide9.xml" TargetMode="Internal" /><Relationship Id="rId1" Type="http://schemas.openxmlformats.org/officeDocument/2006/relationships/slideMaster" Target="slideMasters/slideMaster1.xml" TargetMode="Internal" /><Relationship Id="rId2" Type="http://schemas.openxmlformats.org/officeDocument/2006/relationships/slideMaster" Target="slideMasters/slideMaster2.xml" TargetMode="Internal" /><Relationship Id="rId3" Type="http://schemas.openxmlformats.org/officeDocument/2006/relationships/slideMaster" Target="slideMasters/slideMaster3.xml" TargetMode="Internal" /><Relationship Id="rId4" Type="http://schemas.openxmlformats.org/officeDocument/2006/relationships/slide" Target="slides/slide1.xml" TargetMode="Internal" /><Relationship Id="rId9" Type="http://schemas.openxmlformats.org/officeDocument/2006/relationships/slide" Target="slides/slide6.xml" TargetMode="Internal" /><Relationship Id="rId15" Type="http://schemas.openxmlformats.org/officeDocument/2006/relationships/slide" Target="slides/slide12.xml" TargetMode="Internal" /><Relationship Id="rId14" Type="http://schemas.openxmlformats.org/officeDocument/2006/relationships/slide" Target="slides/slide11.xml" TargetMode="Internal" /><Relationship Id="rId17" Type="http://schemas.openxmlformats.org/officeDocument/2006/relationships/slide" Target="slides/slide14.xml" TargetMode="Internal" /><Relationship Id="rId16" Type="http://schemas.openxmlformats.org/officeDocument/2006/relationships/slide" Target="slides/slide13.xml" TargetMode="Internal" /><Relationship Id="rId5" Type="http://schemas.openxmlformats.org/officeDocument/2006/relationships/slide" Target="slides/slide2.xml" TargetMode="Internal" /><Relationship Id="rId19" Type="http://schemas.openxmlformats.org/officeDocument/2006/relationships/viewProps" Target="viewProps.xml" TargetMode="Internal" /><Relationship Id="rId6" Type="http://schemas.openxmlformats.org/officeDocument/2006/relationships/slide" Target="slides/slide3.xml" TargetMode="Internal" /><Relationship Id="rId18" Type="http://schemas.openxmlformats.org/officeDocument/2006/relationships/presProps" Target="presProps.xml" TargetMode="Internal" /><Relationship Id="rId7" Type="http://schemas.openxmlformats.org/officeDocument/2006/relationships/slide" Target="slides/slide4.xml" TargetMode="Internal" /><Relationship Id="rId8" Type="http://schemas.openxmlformats.org/officeDocument/2006/relationships/slide" Target="slides/slide5.xml" TargetMode="Interna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4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972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82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351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6127769" y="5774694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4499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53BBA9-8910-48AA-B686-668257C008CF}"/>
              </a:ext>
            </a:extLst>
          </p:cNvPr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56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91" r:id="rId2"/>
    <p:sldLayoutId id="2147483654" r:id="rId3"/>
    <p:sldLayoutId id="2147483675" r:id="rId4"/>
    <p:sldLayoutId id="2147483676" r:id="rId5"/>
    <p:sldLayoutId id="2147483690" r:id="rId6"/>
    <p:sldLayoutId id="2147483678" r:id="rId7"/>
    <p:sldLayoutId id="2147483692" r:id="rId8"/>
    <p:sldLayoutId id="2147483680" r:id="rId9"/>
    <p:sldLayoutId id="2147483693" r:id="rId10"/>
    <p:sldLayoutId id="2147483682" r:id="rId11"/>
    <p:sldLayoutId id="2147483694" r:id="rId12"/>
    <p:sldLayoutId id="2147483684" r:id="rId13"/>
    <p:sldLayoutId id="2147483685" r:id="rId14"/>
    <p:sldLayoutId id="2147483695" r:id="rId15"/>
    <p:sldLayoutId id="2147483689" r:id="rId16"/>
    <p:sldLayoutId id="2147483687" r:id="rId17"/>
    <p:sldLayoutId id="2147483688" r:id="rId18"/>
    <p:sldLayoutId id="2147483671" r:id="rId19"/>
    <p:sldLayoutId id="214748367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 ?><Relationships xmlns="http://schemas.openxmlformats.org/package/2006/relationships"><Relationship Id="rId1" Type="http://schemas.openxmlformats.org/officeDocument/2006/relationships/slideLayout" Target="../slideLayouts/slideLayout7.xml" TargetMode="Internal" /><Relationship Id="rId2" Type="http://schemas.openxmlformats.org/officeDocument/2006/relationships/image" Target="../media/image19.png" TargetMode="Interna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"/>
          <p:cNvSpPr/>
          <p:nvPr/>
        </p:nvSpPr>
        <p:spPr>
          <a:xfrm>
            <a:off x="-1820789" y="4366547"/>
            <a:ext cx="12192000" cy="82296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48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SUM(Smart Untact Meeting)</a:t>
            </a:r>
            <a:endParaRPr lang="en-US" altLang="en-US" sz="4800"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27651" name="Shape"/>
          <p:cNvSpPr/>
          <p:nvPr/>
        </p:nvSpPr>
        <p:spPr>
          <a:xfrm>
            <a:off x="1569759" y="5397479"/>
            <a:ext cx="12192000" cy="48768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ko-KR" sz="2600">
                <a:solidFill>
                  <a:schemeClr val="bg1"/>
                </a:solidFill>
              </a:rPr>
              <a:t>軍</a:t>
            </a:r>
            <a:r>
              <a:rPr lang="en-US" altLang="en-US" sz="2600">
                <a:solidFill>
                  <a:schemeClr val="bg1"/>
                </a:solidFill>
              </a:rPr>
              <a:t>에서 필요한 최적의 전문가 찾기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3B57937-E246-48DD-9F91-5F0D184A0AE9}"/>
              </a:ext>
            </a:extLst>
          </p:cNvPr>
          <p:cNvSpPr/>
          <p:nvPr/>
        </p:nvSpPr>
        <p:spPr>
          <a:xfrm>
            <a:off x="1768641" y="3623511"/>
            <a:ext cx="1062789" cy="83218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hape">
            <a:extLst>
              <a:ext uri="{FF2B5EF4-FFF2-40B4-BE49-F238E27FC236}">
                <a16:creationId xmlns:a16="http://schemas.microsoft.com/office/drawing/2014/main" id="{BDFACFF3-5E85-49CF-8D7E-A58E15D497D1}"/>
              </a:ext>
            </a:extLst>
          </p:cNvPr>
          <p:cNvSpPr/>
          <p:nvPr/>
        </p:nvSpPr>
        <p:spPr>
          <a:xfrm>
            <a:off x="3473987" y="3650667"/>
            <a:ext cx="8507095" cy="76944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결과</a:t>
            </a:r>
            <a:r>
              <a:rPr lang="en-US" altLang="en-US" sz="2200" dirty="0">
                <a:cs typeface="Arial"/>
              </a:rPr>
              <a:t> 및 </a:t>
            </a:r>
            <a:r>
              <a:rPr lang="en-US" altLang="en-US" sz="2200" dirty="0" err="1">
                <a:cs typeface="Arial"/>
              </a:rPr>
              <a:t>추천받은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프로필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을</a:t>
            </a:r>
            <a:r>
              <a:rPr lang="en-US" altLang="en-US" sz="2200" dirty="0">
                <a:cs typeface="Arial"/>
              </a:rPr>
              <a:t> 볼 수 </a:t>
            </a:r>
            <a:r>
              <a:rPr lang="en-US" altLang="en-US" sz="2200" dirty="0" err="1">
                <a:cs typeface="Arial"/>
              </a:rPr>
              <a:t>있어</a:t>
            </a:r>
            <a:r>
              <a:rPr lang="en-US" altLang="en-US" sz="2200" dirty="0">
                <a:cs typeface="Arial"/>
              </a:rPr>
              <a:t>, </a:t>
            </a:r>
          </a:p>
          <a:p>
            <a:r>
              <a:rPr lang="en-US" altLang="en-US" sz="2200" dirty="0" err="1">
                <a:cs typeface="Arial"/>
              </a:rPr>
              <a:t>해당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전문가의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관계도</a:t>
            </a:r>
            <a:r>
              <a:rPr lang="ko-KR" altLang="en-US" sz="2200" dirty="0">
                <a:ea typeface="+mn-lt"/>
                <a:cs typeface="+mn-lt"/>
              </a:rPr>
              <a:t>와</a:t>
            </a:r>
            <a:r>
              <a:rPr lang="en-US" altLang="en-US" sz="2200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altLang="en-US" sz="2200" dirty="0" err="1">
                <a:solidFill>
                  <a:srgbClr val="0000FF"/>
                </a:solidFill>
                <a:cs typeface="Arial"/>
              </a:rPr>
              <a:t>전문성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확인</a:t>
            </a:r>
            <a:r>
              <a:rPr lang="en-US" altLang="en-US" sz="2200" dirty="0">
                <a:cs typeface="Arial"/>
              </a:rPr>
              <a:t> 후 </a:t>
            </a:r>
            <a:r>
              <a:rPr lang="en-US" altLang="en-US" sz="2200" dirty="0" err="1">
                <a:cs typeface="Arial"/>
              </a:rPr>
              <a:t>대화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r>
              <a:rPr lang="en-US" altLang="en-US" sz="2200" dirty="0">
                <a:cs typeface="Arial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5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5B49D897-0649-4BCF-959E-E4B157CCA4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0459" y="1907867"/>
            <a:ext cx="1792288" cy="3783721"/>
          </a:xfrm>
          <a:prstGeom prst="rect">
            <a:avLst/>
          </a:prstGeom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8B523A22-B5DE-4EFF-9223-73212E267E7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86860" y="1915201"/>
            <a:ext cx="1792545" cy="3784264"/>
          </a:xfrm>
          <a:prstGeom prst="rect">
            <a:avLst/>
          </a:prstGeom>
        </p:spPr>
      </p:pic>
      <p:sp>
        <p:nvSpPr>
          <p:cNvPr id="2" name="Shape">
            <a:extLst>
              <a:ext uri="{FF2B5EF4-FFF2-40B4-BE49-F238E27FC236}">
                <a16:creationId xmlns:a16="http://schemas.microsoft.com/office/drawing/2014/main" id="{DED9E850-20A5-46AF-8D3C-62761E05BD08}"/>
              </a:ext>
            </a:extLst>
          </p:cNvPr>
          <p:cNvSpPr/>
          <p:nvPr/>
        </p:nvSpPr>
        <p:spPr>
          <a:xfrm>
            <a:off x="3473987" y="3600535"/>
            <a:ext cx="4877569" cy="43088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2200" dirty="0" err="1">
                <a:cs typeface="Arial"/>
              </a:rPr>
              <a:t>최적의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전문가와</a:t>
            </a:r>
            <a:r>
              <a:rPr lang="en-US" altLang="en-US" sz="2200" dirty="0">
                <a:cs typeface="Arial"/>
              </a:rPr>
              <a:t> </a:t>
            </a:r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실시간 소통 </a:t>
            </a:r>
            <a:r>
              <a:rPr lang="en-US" altLang="en-US" sz="2200" dirty="0" err="1">
                <a:cs typeface="Arial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27076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기술스택</a:t>
            </a:r>
          </a:p>
        </p:txBody>
      </p:sp>
      <p:pic>
        <p:nvPicPr>
          <p:cNvPr id="35843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7191103" y="2227317"/>
            <a:ext cx="3201480" cy="1453797"/>
          </a:xfrm>
          <a:prstGeom prst="rect">
            <a:avLst/>
          </a:prstGeom>
        </p:spPr>
      </p:pic>
      <p:pic>
        <p:nvPicPr>
          <p:cNvPr id="35844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4019126" y="2280285"/>
            <a:ext cx="3171825" cy="1438275"/>
          </a:xfrm>
          <a:prstGeom prst="rect">
            <a:avLst/>
          </a:prstGeom>
        </p:spPr>
      </p:pic>
      <p:pic>
        <p:nvPicPr>
          <p:cNvPr id="35845" name="Picture"/>
          <p:cNvPicPr/>
          <p:nvPr/>
        </p:nvPicPr>
        <p:blipFill>
          <a:blip r:embed="rId4"/>
          <a:srcRect l="19746" t="33849" r="15847" b="34385"/>
          <a:stretch>
            <a:fillRect/>
          </a:stretch>
        </p:blipFill>
        <p:spPr>
          <a:xfrm>
            <a:off x="962622" y="4598035"/>
            <a:ext cx="3140710" cy="814070"/>
          </a:xfrm>
          <a:prstGeom prst="rect">
            <a:avLst/>
          </a:prstGeom>
        </p:spPr>
      </p:pic>
      <p:pic>
        <p:nvPicPr>
          <p:cNvPr id="35846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9201439" y="3482319"/>
            <a:ext cx="2028652" cy="1246483"/>
          </a:xfrm>
          <a:prstGeom prst="rect">
            <a:avLst/>
          </a:prstGeom>
        </p:spPr>
      </p:pic>
      <p:pic>
        <p:nvPicPr>
          <p:cNvPr id="35847" name="Picture"/>
          <p:cNvPicPr/>
          <p:nvPr/>
        </p:nvPicPr>
        <p:blipFill>
          <a:blip r:embed="rId6"/>
          <a:stretch>
            <a:fillRect/>
          </a:stretch>
        </p:blipFill>
        <p:spPr>
          <a:xfrm>
            <a:off x="3886237" y="3357272"/>
            <a:ext cx="3159248" cy="1483091"/>
          </a:xfrm>
          <a:prstGeom prst="rect">
            <a:avLst/>
          </a:prstGeom>
        </p:spPr>
      </p:pic>
      <p:pic>
        <p:nvPicPr>
          <p:cNvPr id="35848" name="Picture"/>
          <p:cNvPicPr/>
          <p:nvPr/>
        </p:nvPicPr>
        <p:blipFill>
          <a:blip r:embed="rId7"/>
          <a:stretch>
            <a:fillRect/>
          </a:stretch>
        </p:blipFill>
        <p:spPr>
          <a:xfrm>
            <a:off x="3979886" y="4633576"/>
            <a:ext cx="1902315" cy="1047406"/>
          </a:xfrm>
          <a:prstGeom prst="rect">
            <a:avLst/>
          </a:prstGeom>
        </p:spPr>
      </p:pic>
      <p:pic>
        <p:nvPicPr>
          <p:cNvPr id="35849" name="Picture"/>
          <p:cNvPicPr/>
          <p:nvPr/>
        </p:nvPicPr>
        <p:blipFill>
          <a:blip r:embed="rId8"/>
          <a:stretch>
            <a:fillRect/>
          </a:stretch>
        </p:blipFill>
        <p:spPr>
          <a:xfrm>
            <a:off x="962109" y="3357821"/>
            <a:ext cx="3018014" cy="1370485"/>
          </a:xfrm>
          <a:prstGeom prst="rect">
            <a:avLst/>
          </a:prstGeom>
        </p:spPr>
      </p:pic>
      <p:pic>
        <p:nvPicPr>
          <p:cNvPr id="35850" name="Picture"/>
          <p:cNvPicPr/>
          <p:nvPr/>
        </p:nvPicPr>
        <p:blipFill>
          <a:blip r:embed="rId9"/>
          <a:stretch>
            <a:fillRect/>
          </a:stretch>
        </p:blipFill>
        <p:spPr>
          <a:xfrm>
            <a:off x="5915026" y="4788963"/>
            <a:ext cx="3058976" cy="917027"/>
          </a:xfrm>
          <a:prstGeom prst="rect">
            <a:avLst/>
          </a:prstGeom>
        </p:spPr>
      </p:pic>
      <p:pic>
        <p:nvPicPr>
          <p:cNvPr id="35851" name="Picture"/>
          <p:cNvPicPr/>
          <p:nvPr/>
        </p:nvPicPr>
        <p:blipFill>
          <a:blip r:embed="rId10"/>
          <a:stretch>
            <a:fillRect/>
          </a:stretch>
        </p:blipFill>
        <p:spPr>
          <a:xfrm>
            <a:off x="9069557" y="4693564"/>
            <a:ext cx="2204159" cy="1102079"/>
          </a:xfrm>
          <a:prstGeom prst="rect">
            <a:avLst/>
          </a:prstGeom>
        </p:spPr>
      </p:pic>
      <p:pic>
        <p:nvPicPr>
          <p:cNvPr id="35852" name="Picture"/>
          <p:cNvPicPr/>
          <p:nvPr/>
        </p:nvPicPr>
        <p:blipFill>
          <a:blip r:embed="rId11"/>
          <a:stretch>
            <a:fillRect/>
          </a:stretch>
        </p:blipFill>
        <p:spPr>
          <a:xfrm>
            <a:off x="7045383" y="3357864"/>
            <a:ext cx="2156043" cy="1212774"/>
          </a:xfrm>
          <a:prstGeom prst="rect">
            <a:avLst/>
          </a:prstGeom>
        </p:spPr>
      </p:pic>
      <p:pic>
        <p:nvPicPr>
          <p:cNvPr id="35853" name="Picture"/>
          <p:cNvPicPr/>
          <p:nvPr/>
        </p:nvPicPr>
        <p:blipFill>
          <a:blip r:embed="rId12"/>
          <a:stretch>
            <a:fillRect/>
          </a:stretch>
        </p:blipFill>
        <p:spPr>
          <a:xfrm>
            <a:off x="962660" y="2227065"/>
            <a:ext cx="2923716" cy="13276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기대효과</a:t>
            </a:r>
          </a:p>
        </p:txBody>
      </p:sp>
      <p:sp>
        <p:nvSpPr>
          <p:cNvPr id="37891" name="Shape"/>
          <p:cNvSpPr/>
          <p:nvPr/>
        </p:nvSpPr>
        <p:spPr>
          <a:xfrm>
            <a:off x="8783776" y="2693295"/>
            <a:ext cx="284353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추후 확보된 원천 기술을 통해서 적격자 추천 및 선발 결과를 자동 분석 가능</a:t>
            </a:r>
          </a:p>
        </p:txBody>
      </p:sp>
      <p:sp>
        <p:nvSpPr>
          <p:cNvPr id="37892" name="Shape"/>
          <p:cNvSpPr/>
          <p:nvPr/>
        </p:nvSpPr>
        <p:spPr>
          <a:xfrm>
            <a:off x="8778730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인재획득</a:t>
            </a:r>
          </a:p>
        </p:txBody>
      </p:sp>
      <p:sp>
        <p:nvSpPr>
          <p:cNvPr id="37893" name="Shape"/>
          <p:cNvSpPr/>
          <p:nvPr/>
        </p:nvSpPr>
        <p:spPr>
          <a:xfrm>
            <a:off x="4998244" y="4142790"/>
            <a:ext cx="2382520" cy="5181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취업역량 강화 등 전역장병 만족도 제고</a:t>
            </a:r>
          </a:p>
        </p:txBody>
      </p:sp>
      <p:sp>
        <p:nvSpPr>
          <p:cNvPr id="37894" name="Shape"/>
          <p:cNvSpPr/>
          <p:nvPr/>
        </p:nvSpPr>
        <p:spPr>
          <a:xfrm>
            <a:off x="4973513" y="3846741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3"/>
                </a:solidFill>
              </a:rPr>
              <a:t>전역지원</a:t>
            </a:r>
          </a:p>
        </p:txBody>
      </p:sp>
      <p:sp>
        <p:nvSpPr>
          <p:cNvPr id="37895" name="Shape"/>
          <p:cNvSpPr/>
          <p:nvPr/>
        </p:nvSpPr>
        <p:spPr>
          <a:xfrm>
            <a:off x="4972845" y="2712345"/>
            <a:ext cx="311785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국방인사정보체계(국방부)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인터넷 공개자료(SNS, 블로그 등)</a:t>
            </a:r>
            <a:endParaRPr lang="en-US" altLang="en-US"/>
          </a:p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수집 및 연동하여 빅데이터 분석 가능</a:t>
            </a:r>
          </a:p>
        </p:txBody>
      </p:sp>
      <p:sp>
        <p:nvSpPr>
          <p:cNvPr id="37896" name="Shape"/>
          <p:cNvSpPr/>
          <p:nvPr/>
        </p:nvSpPr>
        <p:spPr>
          <a:xfrm>
            <a:off x="4972878" y="2340096"/>
            <a:ext cx="2362200" cy="33528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AI기반 원천기술 확보</a:t>
            </a:r>
          </a:p>
        </p:txBody>
      </p:sp>
      <p:sp>
        <p:nvSpPr>
          <p:cNvPr id="37897" name="Shape"/>
          <p:cNvSpPr/>
          <p:nvPr/>
        </p:nvSpPr>
        <p:spPr>
          <a:xfrm>
            <a:off x="8783776" y="4123740"/>
            <a:ext cx="3086100" cy="7315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 sz="1400">
                <a:solidFill>
                  <a:srgbClr val="595959"/>
                </a:solidFill>
              </a:rPr>
              <a:t>맞춤식 자기개발 추천 및 인사관리를 통해 필요한 인재육성 및 적재적소 운영가능 </a:t>
            </a:r>
          </a:p>
        </p:txBody>
      </p:sp>
      <p:sp>
        <p:nvSpPr>
          <p:cNvPr id="37898" name="Shape"/>
          <p:cNvSpPr/>
          <p:nvPr/>
        </p:nvSpPr>
        <p:spPr>
          <a:xfrm>
            <a:off x="8778730" y="3814991"/>
            <a:ext cx="2362200" cy="5486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4"/>
                </a:solidFill>
              </a:rPr>
              <a:t>인재 육성/운영</a:t>
            </a:r>
            <a:endParaRPr lang="en-US" altLang="en-US"/>
          </a:p>
          <a:p>
            <a:pPr>
              <a:buNone/>
            </a:pPr>
            <a:endParaRPr lang="en-US" altLang="ko-KR" sz="1400" b="1">
              <a:solidFill>
                <a:schemeClr val="accent3"/>
              </a:solidFill>
            </a:endParaRPr>
          </a:p>
        </p:txBody>
      </p:sp>
      <p:grpSp>
        <p:nvGrpSpPr>
          <p:cNvPr id="37903" name="Group Shape"/>
          <p:cNvGrpSpPr/>
          <p:nvPr/>
        </p:nvGrpSpPr>
        <p:grpSpPr>
          <a:xfrm>
            <a:off x="295910" y="2077085"/>
            <a:ext cx="4341495" cy="3841115"/>
            <a:chOff x="295910" y="2077085"/>
            <a:chExt cx="4341495" cy="3841115"/>
          </a:xfrm>
        </p:grpSpPr>
        <p:sp>
          <p:nvSpPr>
            <p:cNvPr id="37899" name="Shape"/>
            <p:cNvSpPr/>
            <p:nvPr/>
          </p:nvSpPr>
          <p:spPr>
            <a:xfrm>
              <a:off x="568960" y="2077085"/>
              <a:ext cx="2054225" cy="167513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0" name="Shape"/>
            <p:cNvSpPr/>
            <p:nvPr/>
          </p:nvSpPr>
          <p:spPr>
            <a:xfrm rot="5400000">
              <a:off x="2781300" y="2297430"/>
              <a:ext cx="1812925" cy="189674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4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1" name="Shape"/>
            <p:cNvSpPr/>
            <p:nvPr/>
          </p:nvSpPr>
          <p:spPr>
            <a:xfrm rot="10800000">
              <a:off x="2301240" y="4241800"/>
              <a:ext cx="2052955" cy="1675765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3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7902" name="Shape"/>
            <p:cNvSpPr/>
            <p:nvPr/>
          </p:nvSpPr>
          <p:spPr>
            <a:xfrm rot="16200000">
              <a:off x="336550" y="3806190"/>
              <a:ext cx="1817370" cy="1899920"/>
            </a:xfrm>
            <a:prstGeom prst="bentArrow">
              <a:avLst>
                <a:gd name="adj1" fmla="val 36942"/>
                <a:gd name="adj2" fmla="val 33081"/>
                <a:gd name="adj3" fmla="val 40492"/>
                <a:gd name="adj4" fmla="val 43750"/>
              </a:avLst>
            </a:prstGeom>
            <a:solidFill>
              <a:schemeClr val="accent2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04" name="Shape"/>
          <p:cNvSpPr/>
          <p:nvPr/>
        </p:nvSpPr>
        <p:spPr>
          <a:xfrm>
            <a:off x="2742067" y="2607502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인재획득</a:t>
            </a:r>
          </a:p>
        </p:txBody>
      </p:sp>
      <p:sp>
        <p:nvSpPr>
          <p:cNvPr id="37905" name="Shape"/>
          <p:cNvSpPr/>
          <p:nvPr/>
        </p:nvSpPr>
        <p:spPr>
          <a:xfrm>
            <a:off x="2741509" y="5141264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endParaRPr lang="en-US" altLang="ko-KR" sz="1600" b="1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grpSp>
        <p:nvGrpSpPr>
          <p:cNvPr id="37912" name="Group Shape"/>
          <p:cNvGrpSpPr/>
          <p:nvPr/>
        </p:nvGrpSpPr>
        <p:grpSpPr>
          <a:xfrm>
            <a:off x="1411605" y="3048635"/>
            <a:ext cx="2161540" cy="1911350"/>
            <a:chOff x="1411605" y="3048635"/>
            <a:chExt cx="2161540" cy="1911350"/>
          </a:xfrm>
        </p:grpSpPr>
        <p:grpSp>
          <p:nvGrpSpPr>
            <p:cNvPr id="37910" name="Group Shape"/>
            <p:cNvGrpSpPr/>
            <p:nvPr/>
          </p:nvGrpSpPr>
          <p:grpSpPr>
            <a:xfrm>
              <a:off x="1411605" y="3048635"/>
              <a:ext cx="2160905" cy="1910080"/>
              <a:chOff x="1411605" y="3048635"/>
              <a:chExt cx="2160905" cy="1910080"/>
            </a:xfrm>
          </p:grpSpPr>
          <p:sp>
            <p:nvSpPr>
              <p:cNvPr id="37906" name="Shape"/>
              <p:cNvSpPr/>
              <p:nvPr/>
            </p:nvSpPr>
            <p:spPr>
              <a:xfrm flipV="1">
                <a:off x="2529840" y="4030980"/>
                <a:ext cx="1042670" cy="920750"/>
              </a:xfrm>
              <a:prstGeom prst="rtTriangle">
                <a:avLst/>
              </a:prstGeom>
              <a:solidFill>
                <a:schemeClr val="accent3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7" name="Shape"/>
              <p:cNvSpPr/>
              <p:nvPr/>
            </p:nvSpPr>
            <p:spPr>
              <a:xfrm rot="-5400000" flipV="1">
                <a:off x="2582545" y="2987040"/>
                <a:ext cx="921385" cy="1043305"/>
              </a:xfrm>
              <a:prstGeom prst="rtTriangle">
                <a:avLst/>
              </a:prstGeom>
              <a:solidFill>
                <a:schemeClr val="accent4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908" name="Shape"/>
              <p:cNvSpPr/>
              <p:nvPr/>
            </p:nvSpPr>
            <p:spPr>
              <a:xfrm rot="-10800000" flipV="1">
                <a:off x="1411605" y="3054985"/>
                <a:ext cx="1042035" cy="921385"/>
              </a:xfrm>
              <a:prstGeom prst="rtTriangle">
                <a:avLst/>
              </a:prstGeom>
              <a:solidFill>
                <a:schemeClr val="accent1"/>
              </a:solidFill>
              <a:ln w="9525" cap="flat" cmpd="sng">
                <a:noFill/>
                <a:prstDash val="solid"/>
                <a:round/>
              </a:ln>
            </p:spPr>
            <p:txBody>
              <a:bodyPr vert="horz" lIns="91440" tIns="45720" rIns="91440" bIns="45720" numCol="1" spcCol="0" anchor="t">
                <a:noAutofit/>
              </a:bodyPr>
              <a:lstStyle/>
              <a:p>
                <a:pPr>
                  <a:buNone/>
                </a:pPr>
                <a:endParaRPr lang="ko-KR" altLang="en-US" sz="2700"/>
              </a:p>
            </p:txBody>
          </p:sp>
          <p:sp>
            <p:nvSpPr>
              <p:cNvPr id="37909" name="Shape"/>
              <p:cNvSpPr/>
              <p:nvPr/>
            </p:nvSpPr>
            <p:spPr>
              <a:xfrm rot="-16200000" flipV="1">
                <a:off x="1479550" y="3976370"/>
                <a:ext cx="923290" cy="1043940"/>
              </a:xfrm>
              <a:prstGeom prst="rtTriangle">
                <a:avLst/>
              </a:prstGeom>
              <a:solidFill>
                <a:schemeClr val="accent2"/>
              </a:solidFill>
              <a:ln w="9525" cap="flat" cmpd="sng">
                <a:noFill/>
                <a:prstDash val="solid"/>
                <a:round/>
              </a:ln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none">
                <a:schemeClr val="lt1"/>
              </a:fontRef>
            </p:style>
            <p:txBody>
              <a:bodyPr vert="horz" lIns="91440" tIns="45720" rIns="91440" bIns="45720" numCol="1" spcCol="0" anchor="ctr">
                <a:noAutofit/>
              </a:bodyPr>
              <a:lstStyle/>
              <a:p>
                <a:pPr algn="ctr">
                  <a:buNone/>
                </a:pPr>
                <a:endParaRPr lang="ko-KR" altLang="en-US" sz="2700">
                  <a:solidFill>
                    <a:schemeClr val="tx1"/>
                  </a:solidFill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37911" name="Shape"/>
            <p:cNvSpPr/>
            <p:nvPr/>
          </p:nvSpPr>
          <p:spPr>
            <a:xfrm rot="2700000">
              <a:off x="2149475" y="3616325"/>
              <a:ext cx="685165" cy="775970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7000"/>
                    <a:lumOff val="0"/>
                    <a:alpha val="100000"/>
                  </a:schemeClr>
                </a:gs>
                <a:gs pos="100000">
                  <a:schemeClr val="bg1">
                    <a:lumMod val="100000"/>
                    <a:lumOff val="0"/>
                    <a:alpha val="100000"/>
                  </a:schemeClr>
                </a:gs>
              </a:gsLst>
              <a:lin ang="0" scaled="1"/>
            </a:gradFill>
            <a:ln w="6350" cap="flat" cmpd="sng">
              <a:solidFill>
                <a:schemeClr val="bg1"/>
              </a:solidFill>
              <a:prstDash val="solid"/>
              <a:miter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800">
                <a:solidFill>
                  <a:srgbClr val="595959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37913" name="Shape"/>
          <p:cNvSpPr/>
          <p:nvPr/>
        </p:nvSpPr>
        <p:spPr>
          <a:xfrm>
            <a:off x="2631480" y="5098091"/>
            <a:ext cx="1375068" cy="60057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인재육성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      /운영</a:t>
            </a:r>
          </a:p>
        </p:txBody>
      </p:sp>
      <p:sp>
        <p:nvSpPr>
          <p:cNvPr id="37914" name="Shape"/>
          <p:cNvSpPr/>
          <p:nvPr/>
        </p:nvSpPr>
        <p:spPr>
          <a:xfrm>
            <a:off x="1528445" y="3886791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2200" b="1">
                <a:solidFill>
                  <a:schemeClr val="tx1"/>
                </a:solidFill>
                <a:latin typeface="Arial"/>
                <a:ea typeface="Arial"/>
                <a:cs typeface="Arial"/>
              </a:rPr>
              <a:t>SUM</a:t>
            </a:r>
          </a:p>
        </p:txBody>
      </p:sp>
      <p:sp>
        <p:nvSpPr>
          <p:cNvPr id="37915" name="Shape"/>
          <p:cNvSpPr/>
          <p:nvPr/>
        </p:nvSpPr>
        <p:spPr>
          <a:xfrm>
            <a:off x="599429" y="5193430"/>
            <a:ext cx="1374913" cy="231584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전역지원</a:t>
            </a:r>
          </a:p>
        </p:txBody>
      </p:sp>
      <p:sp>
        <p:nvSpPr>
          <p:cNvPr id="37916" name="Shape"/>
          <p:cNvSpPr/>
          <p:nvPr/>
        </p:nvSpPr>
        <p:spPr>
          <a:xfrm>
            <a:off x="340009" y="2230792"/>
            <a:ext cx="1894105" cy="775948"/>
          </a:xfrm>
          <a:prstGeom prst="roundRect">
            <a:avLst>
              <a:gd name="adj" fmla="val 17769"/>
            </a:avLst>
          </a:prstGeom>
          <a:noFill/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AI기반 </a:t>
            </a:r>
            <a:endParaRPr lang="en-US" altLang="en-US"/>
          </a:p>
          <a:p>
            <a:pPr algn="r">
              <a:buNone/>
            </a:pPr>
            <a:r>
              <a:rPr lang="en-US" altLang="ko-KR" sz="16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원천기술 확보</a:t>
            </a:r>
          </a:p>
        </p:txBody>
      </p:sp>
      <p:sp>
        <p:nvSpPr>
          <p:cNvPr id="37917" name="Shape"/>
          <p:cNvSpPr/>
          <p:nvPr/>
        </p:nvSpPr>
        <p:spPr>
          <a:xfrm>
            <a:off x="5304154" y="5491480"/>
            <a:ext cx="5558155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AI 기반 스마트 인재관리시스템 발판 마련!</a:t>
            </a:r>
          </a:p>
        </p:txBody>
      </p:sp>
      <p:sp>
        <p:nvSpPr>
          <p:cNvPr id="37919" name="Shape"/>
          <p:cNvSpPr/>
          <p:nvPr/>
        </p:nvSpPr>
        <p:spPr>
          <a:xfrm rot="5400000">
            <a:off x="7827098" y="4889455"/>
            <a:ext cx="512750" cy="374564"/>
          </a:xfrm>
          <a:prstGeom prst="rightArrow">
            <a:avLst/>
          </a:prstGeom>
          <a:solidFill>
            <a:schemeClr val="accent3">
              <a:alpha val="100000"/>
            </a:schemeClr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"/>
          <p:cNvSpPr/>
          <p:nvPr/>
        </p:nvSpPr>
        <p:spPr>
          <a:xfrm>
            <a:off x="5045075" y="2857500"/>
            <a:ext cx="4778375" cy="8229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4800" b="1">
                <a:solidFill>
                  <a:schemeClr val="bg1"/>
                </a:solidFill>
                <a:latin typeface="Arial"/>
                <a:ea typeface="Arial"/>
                <a:cs typeface="Arial"/>
              </a:rPr>
              <a:t>감사합니다.</a:t>
            </a:r>
            <a:endParaRPr lang="en-US" altLang="ko-KR" sz="4800" b="1">
              <a:latin typeface="Arial"/>
              <a:ea typeface="Arial"/>
              <a:cs typeface="Arial"/>
            </a:endParaRPr>
          </a:p>
        </p:txBody>
      </p:sp>
      <p:sp>
        <p:nvSpPr>
          <p:cNvPr id="38915" name="Shape"/>
          <p:cNvSpPr/>
          <p:nvPr/>
        </p:nvSpPr>
        <p:spPr>
          <a:xfrm>
            <a:off x="5064760" y="3620135"/>
            <a:ext cx="4778375" cy="37592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>
              <a:buNone/>
            </a:pPr>
            <a:r>
              <a:rPr lang="en-US" altLang="en-US" sz="1865">
                <a:solidFill>
                  <a:schemeClr val="bg1"/>
                </a:solidFill>
              </a:rPr>
              <a:t>Project SUM</a:t>
            </a:r>
            <a:endParaRPr lang="en-US" altLang="ko-KR" sz="1865"/>
          </a:p>
        </p:txBody>
      </p:sp>
      <p:grpSp>
        <p:nvGrpSpPr>
          <p:cNvPr id="38928" name="Group Shape"/>
          <p:cNvGrpSpPr/>
          <p:nvPr/>
        </p:nvGrpSpPr>
        <p:grpSpPr>
          <a:xfrm>
            <a:off x="3746500" y="2781300"/>
            <a:ext cx="1170940" cy="1295400"/>
            <a:chOff x="3746500" y="2781300"/>
            <a:chExt cx="1170940" cy="1295400"/>
          </a:xfrm>
        </p:grpSpPr>
        <p:sp>
          <p:nvSpPr>
            <p:cNvPr id="38916" name="Shape"/>
            <p:cNvSpPr>
              <a:spLocks noChangeAspect="1"/>
            </p:cNvSpPr>
            <p:nvPr/>
          </p:nvSpPr>
          <p:spPr>
            <a:xfrm rot="16200000">
              <a:off x="3980180" y="3016250"/>
              <a:ext cx="828675" cy="826770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rot="0"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7" name="Shape"/>
            <p:cNvSpPr>
              <a:spLocks noChangeAspect="1"/>
            </p:cNvSpPr>
            <p:nvPr/>
          </p:nvSpPr>
          <p:spPr>
            <a:xfrm>
              <a:off x="3952875" y="2781300"/>
              <a:ext cx="417195" cy="213360"/>
            </a:xfrm>
            <a:custGeom>
              <a:avLst/>
              <a:gdLst>
                <a:gd name="connsiteX0" fmla="*/ 1028042 w 1028042"/>
                <a:gd name="connsiteY0" fmla="*/ 0 h 525058"/>
                <a:gd name="connsiteX1" fmla="*/ 1028042 w 1028042"/>
                <a:gd name="connsiteY1" fmla="*/ 140562 h 525058"/>
                <a:gd name="connsiteX2" fmla="*/ 938238 w 1028042"/>
                <a:gd name="connsiteY2" fmla="*/ 145097 h 525058"/>
                <a:gd name="connsiteX3" fmla="*/ 159013 w 1028042"/>
                <a:gd name="connsiteY3" fmla="*/ 470871 h 525058"/>
                <a:gd name="connsiteX4" fmla="*/ 99392 w 1028042"/>
                <a:gd name="connsiteY4" fmla="*/ 525058 h 525058"/>
                <a:gd name="connsiteX5" fmla="*/ 0 w 1028042"/>
                <a:gd name="connsiteY5" fmla="*/ 425666 h 525058"/>
                <a:gd name="connsiteX6" fmla="*/ 69602 w 1028042"/>
                <a:gd name="connsiteY6" fmla="*/ 362407 h 525058"/>
                <a:gd name="connsiteX7" fmla="*/ 923867 w 1028042"/>
                <a:gd name="connsiteY7" fmla="*/ 5261 h 525058"/>
                <a:gd name="connsiteX8" fmla="*/ 1028042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1028042" y="0"/>
                  </a:moveTo>
                  <a:lnTo>
                    <a:pt x="1028042" y="140562"/>
                  </a:lnTo>
                  <a:lnTo>
                    <a:pt x="938238" y="145097"/>
                  </a:lnTo>
                  <a:cubicBezTo>
                    <a:pt x="643826" y="174996"/>
                    <a:pt x="375280" y="292392"/>
                    <a:pt x="159013" y="470871"/>
                  </a:cubicBezTo>
                  <a:lnTo>
                    <a:pt x="99392" y="525058"/>
                  </a:lnTo>
                  <a:lnTo>
                    <a:pt x="0" y="425666"/>
                  </a:lnTo>
                  <a:lnTo>
                    <a:pt x="69602" y="362407"/>
                  </a:lnTo>
                  <a:cubicBezTo>
                    <a:pt x="306696" y="166740"/>
                    <a:pt x="601103" y="38039"/>
                    <a:pt x="923867" y="5261"/>
                  </a:cubicBezTo>
                  <a:lnTo>
                    <a:pt x="102804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8" name="Shape"/>
            <p:cNvSpPr>
              <a:spLocks noChangeAspect="1"/>
            </p:cNvSpPr>
            <p:nvPr/>
          </p:nvSpPr>
          <p:spPr>
            <a:xfrm>
              <a:off x="4417695" y="2781300"/>
              <a:ext cx="417830" cy="213360"/>
            </a:xfrm>
            <a:custGeom>
              <a:avLst/>
              <a:gdLst>
                <a:gd name="connsiteX0" fmla="*/ 0 w 1028042"/>
                <a:gd name="connsiteY0" fmla="*/ 0 h 525058"/>
                <a:gd name="connsiteX1" fmla="*/ 104175 w 1028042"/>
                <a:gd name="connsiteY1" fmla="*/ 5261 h 525058"/>
                <a:gd name="connsiteX2" fmla="*/ 958440 w 1028042"/>
                <a:gd name="connsiteY2" fmla="*/ 362407 h 525058"/>
                <a:gd name="connsiteX3" fmla="*/ 1028042 w 1028042"/>
                <a:gd name="connsiteY3" fmla="*/ 425666 h 525058"/>
                <a:gd name="connsiteX4" fmla="*/ 928650 w 1028042"/>
                <a:gd name="connsiteY4" fmla="*/ 525058 h 525058"/>
                <a:gd name="connsiteX5" fmla="*/ 869029 w 1028042"/>
                <a:gd name="connsiteY5" fmla="*/ 470871 h 525058"/>
                <a:gd name="connsiteX6" fmla="*/ 89804 w 1028042"/>
                <a:gd name="connsiteY6" fmla="*/ 145097 h 525058"/>
                <a:gd name="connsiteX7" fmla="*/ 0 w 1028042"/>
                <a:gd name="connsiteY7" fmla="*/ 140562 h 525058"/>
                <a:gd name="connsiteX8" fmla="*/ 0 w 1028042"/>
                <a:gd name="connsiteY8" fmla="*/ 0 h 52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8">
                  <a:moveTo>
                    <a:pt x="0" y="0"/>
                  </a:moveTo>
                  <a:lnTo>
                    <a:pt x="104175" y="5261"/>
                  </a:lnTo>
                  <a:cubicBezTo>
                    <a:pt x="426940" y="38039"/>
                    <a:pt x="721347" y="166740"/>
                    <a:pt x="958440" y="362407"/>
                  </a:cubicBezTo>
                  <a:lnTo>
                    <a:pt x="1028042" y="425666"/>
                  </a:lnTo>
                  <a:lnTo>
                    <a:pt x="928650" y="525058"/>
                  </a:lnTo>
                  <a:lnTo>
                    <a:pt x="869029" y="470871"/>
                  </a:lnTo>
                  <a:cubicBezTo>
                    <a:pt x="652763" y="292392"/>
                    <a:pt x="384216" y="174996"/>
                    <a:pt x="89804" y="145097"/>
                  </a:cubicBezTo>
                  <a:lnTo>
                    <a:pt x="0" y="140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19" name="Shape"/>
            <p:cNvSpPr>
              <a:spLocks noChangeAspect="1"/>
            </p:cNvSpPr>
            <p:nvPr/>
          </p:nvSpPr>
          <p:spPr>
            <a:xfrm>
              <a:off x="4417695" y="2905125"/>
              <a:ext cx="329565" cy="177165"/>
            </a:xfrm>
            <a:custGeom>
              <a:avLst/>
              <a:gdLst>
                <a:gd name="connsiteX0" fmla="*/ 0 w 811439"/>
                <a:gd name="connsiteY0" fmla="*/ 0 h 431864"/>
                <a:gd name="connsiteX1" fmla="*/ 72855 w 811439"/>
                <a:gd name="connsiteY1" fmla="*/ 3679 h 431864"/>
                <a:gd name="connsiteX2" fmla="*/ 763589 w 811439"/>
                <a:gd name="connsiteY2" fmla="*/ 292457 h 431864"/>
                <a:gd name="connsiteX3" fmla="*/ 811439 w 811439"/>
                <a:gd name="connsiteY3" fmla="*/ 335945 h 431864"/>
                <a:gd name="connsiteX4" fmla="*/ 715520 w 811439"/>
                <a:gd name="connsiteY4" fmla="*/ 431864 h 431864"/>
                <a:gd name="connsiteX5" fmla="*/ 677303 w 811439"/>
                <a:gd name="connsiteY5" fmla="*/ 397131 h 431864"/>
                <a:gd name="connsiteX6" fmla="*/ 58986 w 811439"/>
                <a:gd name="connsiteY6" fmla="*/ 138629 h 431864"/>
                <a:gd name="connsiteX7" fmla="*/ 0 w 811439"/>
                <a:gd name="connsiteY7" fmla="*/ 135650 h 431864"/>
                <a:gd name="connsiteX8" fmla="*/ 0 w 811439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9" h="431864">
                  <a:moveTo>
                    <a:pt x="0" y="0"/>
                  </a:moveTo>
                  <a:lnTo>
                    <a:pt x="72855" y="3679"/>
                  </a:lnTo>
                  <a:cubicBezTo>
                    <a:pt x="333833" y="30183"/>
                    <a:pt x="571883" y="134247"/>
                    <a:pt x="763589" y="292457"/>
                  </a:cubicBezTo>
                  <a:lnTo>
                    <a:pt x="811439" y="335945"/>
                  </a:lnTo>
                  <a:lnTo>
                    <a:pt x="715520" y="431864"/>
                  </a:lnTo>
                  <a:lnTo>
                    <a:pt x="677303" y="397131"/>
                  </a:lnTo>
                  <a:cubicBezTo>
                    <a:pt x="505695" y="255508"/>
                    <a:pt x="292603" y="162354"/>
                    <a:pt x="58986" y="138629"/>
                  </a:cubicBezTo>
                  <a:lnTo>
                    <a:pt x="0" y="1356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0" name="Shape"/>
            <p:cNvSpPr>
              <a:spLocks noChangeAspect="1"/>
            </p:cNvSpPr>
            <p:nvPr/>
          </p:nvSpPr>
          <p:spPr>
            <a:xfrm>
              <a:off x="3746500" y="2987675"/>
              <a:ext cx="213360" cy="417830"/>
            </a:xfrm>
            <a:custGeom>
              <a:avLst/>
              <a:gdLst>
                <a:gd name="connsiteX0" fmla="*/ 425665 w 525057"/>
                <a:gd name="connsiteY0" fmla="*/ 0 h 1028042"/>
                <a:gd name="connsiteX1" fmla="*/ 525057 w 525057"/>
                <a:gd name="connsiteY1" fmla="*/ 99392 h 1028042"/>
                <a:gd name="connsiteX2" fmla="*/ 470870 w 525057"/>
                <a:gd name="connsiteY2" fmla="*/ 159013 h 1028042"/>
                <a:gd name="connsiteX3" fmla="*/ 145096 w 525057"/>
                <a:gd name="connsiteY3" fmla="*/ 938238 h 1028042"/>
                <a:gd name="connsiteX4" fmla="*/ 140561 w 525057"/>
                <a:gd name="connsiteY4" fmla="*/ 1028042 h 1028042"/>
                <a:gd name="connsiteX5" fmla="*/ 0 w 525057"/>
                <a:gd name="connsiteY5" fmla="*/ 1028042 h 1028042"/>
                <a:gd name="connsiteX6" fmla="*/ 5260 w 525057"/>
                <a:gd name="connsiteY6" fmla="*/ 923867 h 1028042"/>
                <a:gd name="connsiteX7" fmla="*/ 362406 w 525057"/>
                <a:gd name="connsiteY7" fmla="*/ 69602 h 1028042"/>
                <a:gd name="connsiteX8" fmla="*/ 425665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425665" y="0"/>
                  </a:moveTo>
                  <a:lnTo>
                    <a:pt x="525057" y="99392"/>
                  </a:lnTo>
                  <a:lnTo>
                    <a:pt x="470870" y="159013"/>
                  </a:lnTo>
                  <a:cubicBezTo>
                    <a:pt x="292391" y="375280"/>
                    <a:pt x="174995" y="643826"/>
                    <a:pt x="145096" y="938238"/>
                  </a:cubicBezTo>
                  <a:lnTo>
                    <a:pt x="140561" y="1028042"/>
                  </a:lnTo>
                  <a:lnTo>
                    <a:pt x="0" y="1028042"/>
                  </a:lnTo>
                  <a:lnTo>
                    <a:pt x="5260" y="923867"/>
                  </a:lnTo>
                  <a:cubicBezTo>
                    <a:pt x="38038" y="601103"/>
                    <a:pt x="166739" y="306696"/>
                    <a:pt x="362406" y="69602"/>
                  </a:cubicBezTo>
                  <a:lnTo>
                    <a:pt x="425665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1" name="Shape"/>
            <p:cNvSpPr>
              <a:spLocks noChangeAspect="1"/>
            </p:cNvSpPr>
            <p:nvPr/>
          </p:nvSpPr>
          <p:spPr>
            <a:xfrm>
              <a:off x="4742180" y="3075305"/>
              <a:ext cx="175260" cy="330200"/>
            </a:xfrm>
            <a:custGeom>
              <a:avLst/>
              <a:gdLst>
                <a:gd name="connsiteX0" fmla="*/ 95919 w 431864"/>
                <a:gd name="connsiteY0" fmla="*/ 0 h 811438"/>
                <a:gd name="connsiteX1" fmla="*/ 139407 w 431864"/>
                <a:gd name="connsiteY1" fmla="*/ 47849 h 811438"/>
                <a:gd name="connsiteX2" fmla="*/ 428185 w 431864"/>
                <a:gd name="connsiteY2" fmla="*/ 738583 h 811438"/>
                <a:gd name="connsiteX3" fmla="*/ 431864 w 431864"/>
                <a:gd name="connsiteY3" fmla="*/ 811438 h 811438"/>
                <a:gd name="connsiteX4" fmla="*/ 296214 w 431864"/>
                <a:gd name="connsiteY4" fmla="*/ 811438 h 811438"/>
                <a:gd name="connsiteX5" fmla="*/ 293235 w 431864"/>
                <a:gd name="connsiteY5" fmla="*/ 752452 h 811438"/>
                <a:gd name="connsiteX6" fmla="*/ 34733 w 431864"/>
                <a:gd name="connsiteY6" fmla="*/ 134135 h 811438"/>
                <a:gd name="connsiteX7" fmla="*/ 0 w 431864"/>
                <a:gd name="connsiteY7" fmla="*/ 95919 h 811438"/>
                <a:gd name="connsiteX8" fmla="*/ 95919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95919" y="0"/>
                  </a:moveTo>
                  <a:lnTo>
                    <a:pt x="139407" y="47849"/>
                  </a:lnTo>
                  <a:cubicBezTo>
                    <a:pt x="297617" y="239556"/>
                    <a:pt x="401681" y="477605"/>
                    <a:pt x="428185" y="738583"/>
                  </a:cubicBezTo>
                  <a:lnTo>
                    <a:pt x="431864" y="811438"/>
                  </a:lnTo>
                  <a:lnTo>
                    <a:pt x="296214" y="811438"/>
                  </a:lnTo>
                  <a:lnTo>
                    <a:pt x="293235" y="752452"/>
                  </a:lnTo>
                  <a:cubicBezTo>
                    <a:pt x="269510" y="518835"/>
                    <a:pt x="176357" y="305743"/>
                    <a:pt x="34733" y="134135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2" name="Shape"/>
            <p:cNvSpPr>
              <a:spLocks noChangeAspect="1"/>
            </p:cNvSpPr>
            <p:nvPr/>
          </p:nvSpPr>
          <p:spPr>
            <a:xfrm>
              <a:off x="3746500" y="3452495"/>
              <a:ext cx="213360" cy="417830"/>
            </a:xfrm>
            <a:custGeom>
              <a:avLst/>
              <a:gdLst>
                <a:gd name="connsiteX0" fmla="*/ 0 w 525057"/>
                <a:gd name="connsiteY0" fmla="*/ 0 h 1028042"/>
                <a:gd name="connsiteX1" fmla="*/ 140561 w 525057"/>
                <a:gd name="connsiteY1" fmla="*/ 0 h 1028042"/>
                <a:gd name="connsiteX2" fmla="*/ 145096 w 525057"/>
                <a:gd name="connsiteY2" fmla="*/ 89804 h 1028042"/>
                <a:gd name="connsiteX3" fmla="*/ 470870 w 525057"/>
                <a:gd name="connsiteY3" fmla="*/ 869029 h 1028042"/>
                <a:gd name="connsiteX4" fmla="*/ 525057 w 525057"/>
                <a:gd name="connsiteY4" fmla="*/ 928650 h 1028042"/>
                <a:gd name="connsiteX5" fmla="*/ 425665 w 525057"/>
                <a:gd name="connsiteY5" fmla="*/ 1028042 h 1028042"/>
                <a:gd name="connsiteX6" fmla="*/ 362406 w 525057"/>
                <a:gd name="connsiteY6" fmla="*/ 958440 h 1028042"/>
                <a:gd name="connsiteX7" fmla="*/ 5260 w 525057"/>
                <a:gd name="connsiteY7" fmla="*/ 104175 h 1028042"/>
                <a:gd name="connsiteX8" fmla="*/ 0 w 525057"/>
                <a:gd name="connsiteY8" fmla="*/ 0 h 10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57" h="1028042">
                  <a:moveTo>
                    <a:pt x="0" y="0"/>
                  </a:moveTo>
                  <a:lnTo>
                    <a:pt x="140561" y="0"/>
                  </a:lnTo>
                  <a:lnTo>
                    <a:pt x="145096" y="89804"/>
                  </a:lnTo>
                  <a:cubicBezTo>
                    <a:pt x="174995" y="384216"/>
                    <a:pt x="292391" y="652763"/>
                    <a:pt x="470870" y="869029"/>
                  </a:cubicBezTo>
                  <a:lnTo>
                    <a:pt x="525057" y="928650"/>
                  </a:lnTo>
                  <a:lnTo>
                    <a:pt x="425665" y="1028042"/>
                  </a:lnTo>
                  <a:lnTo>
                    <a:pt x="362406" y="958440"/>
                  </a:lnTo>
                  <a:cubicBezTo>
                    <a:pt x="166739" y="721347"/>
                    <a:pt x="38038" y="426939"/>
                    <a:pt x="5260" y="10417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3" name="Shape"/>
            <p:cNvSpPr>
              <a:spLocks noChangeAspect="1"/>
            </p:cNvSpPr>
            <p:nvPr/>
          </p:nvSpPr>
          <p:spPr>
            <a:xfrm>
              <a:off x="4742180" y="3452495"/>
              <a:ext cx="175260" cy="330200"/>
            </a:xfrm>
            <a:custGeom>
              <a:avLst/>
              <a:gdLst>
                <a:gd name="connsiteX0" fmla="*/ 296214 w 431864"/>
                <a:gd name="connsiteY0" fmla="*/ 0 h 811438"/>
                <a:gd name="connsiteX1" fmla="*/ 431864 w 431864"/>
                <a:gd name="connsiteY1" fmla="*/ 0 h 811438"/>
                <a:gd name="connsiteX2" fmla="*/ 428185 w 431864"/>
                <a:gd name="connsiteY2" fmla="*/ 72855 h 811438"/>
                <a:gd name="connsiteX3" fmla="*/ 139407 w 431864"/>
                <a:gd name="connsiteY3" fmla="*/ 763589 h 811438"/>
                <a:gd name="connsiteX4" fmla="*/ 95919 w 431864"/>
                <a:gd name="connsiteY4" fmla="*/ 811438 h 811438"/>
                <a:gd name="connsiteX5" fmla="*/ 0 w 431864"/>
                <a:gd name="connsiteY5" fmla="*/ 715520 h 811438"/>
                <a:gd name="connsiteX6" fmla="*/ 34733 w 431864"/>
                <a:gd name="connsiteY6" fmla="*/ 677303 h 811438"/>
                <a:gd name="connsiteX7" fmla="*/ 293235 w 431864"/>
                <a:gd name="connsiteY7" fmla="*/ 58986 h 811438"/>
                <a:gd name="connsiteX8" fmla="*/ 296214 w 431864"/>
                <a:gd name="connsiteY8" fmla="*/ 0 h 81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1864" h="811438">
                  <a:moveTo>
                    <a:pt x="296214" y="0"/>
                  </a:moveTo>
                  <a:lnTo>
                    <a:pt x="431864" y="0"/>
                  </a:lnTo>
                  <a:lnTo>
                    <a:pt x="428185" y="72855"/>
                  </a:lnTo>
                  <a:cubicBezTo>
                    <a:pt x="401681" y="333833"/>
                    <a:pt x="297617" y="571883"/>
                    <a:pt x="139407" y="763589"/>
                  </a:cubicBezTo>
                  <a:lnTo>
                    <a:pt x="95919" y="811438"/>
                  </a:lnTo>
                  <a:lnTo>
                    <a:pt x="0" y="715520"/>
                  </a:lnTo>
                  <a:lnTo>
                    <a:pt x="34733" y="677303"/>
                  </a:lnTo>
                  <a:cubicBezTo>
                    <a:pt x="176357" y="505695"/>
                    <a:pt x="269510" y="292603"/>
                    <a:pt x="293235" y="58986"/>
                  </a:cubicBezTo>
                  <a:lnTo>
                    <a:pt x="296214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4" name="Shape"/>
            <p:cNvSpPr>
              <a:spLocks noChangeAspect="1"/>
            </p:cNvSpPr>
            <p:nvPr/>
          </p:nvSpPr>
          <p:spPr>
            <a:xfrm>
              <a:off x="4417695" y="3776980"/>
              <a:ext cx="329565" cy="175895"/>
            </a:xfrm>
            <a:custGeom>
              <a:avLst/>
              <a:gdLst>
                <a:gd name="connsiteX0" fmla="*/ 715520 w 811438"/>
                <a:gd name="connsiteY0" fmla="*/ 0 h 431864"/>
                <a:gd name="connsiteX1" fmla="*/ 811438 w 811438"/>
                <a:gd name="connsiteY1" fmla="*/ 95919 h 431864"/>
                <a:gd name="connsiteX2" fmla="*/ 763589 w 811438"/>
                <a:gd name="connsiteY2" fmla="*/ 139407 h 431864"/>
                <a:gd name="connsiteX3" fmla="*/ 72855 w 811438"/>
                <a:gd name="connsiteY3" fmla="*/ 428185 h 431864"/>
                <a:gd name="connsiteX4" fmla="*/ 0 w 811438"/>
                <a:gd name="connsiteY4" fmla="*/ 431864 h 431864"/>
                <a:gd name="connsiteX5" fmla="*/ 0 w 811438"/>
                <a:gd name="connsiteY5" fmla="*/ 296214 h 431864"/>
                <a:gd name="connsiteX6" fmla="*/ 58986 w 811438"/>
                <a:gd name="connsiteY6" fmla="*/ 293235 h 431864"/>
                <a:gd name="connsiteX7" fmla="*/ 677303 w 811438"/>
                <a:gd name="connsiteY7" fmla="*/ 34733 h 431864"/>
                <a:gd name="connsiteX8" fmla="*/ 715520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715520" y="0"/>
                  </a:moveTo>
                  <a:lnTo>
                    <a:pt x="811438" y="95919"/>
                  </a:lnTo>
                  <a:lnTo>
                    <a:pt x="763589" y="139407"/>
                  </a:lnTo>
                  <a:cubicBezTo>
                    <a:pt x="571883" y="297617"/>
                    <a:pt x="333833" y="401681"/>
                    <a:pt x="72855" y="428185"/>
                  </a:cubicBezTo>
                  <a:lnTo>
                    <a:pt x="0" y="431864"/>
                  </a:lnTo>
                  <a:lnTo>
                    <a:pt x="0" y="296214"/>
                  </a:lnTo>
                  <a:lnTo>
                    <a:pt x="58986" y="293235"/>
                  </a:lnTo>
                  <a:cubicBezTo>
                    <a:pt x="292603" y="269510"/>
                    <a:pt x="505695" y="176357"/>
                    <a:pt x="677303" y="34733"/>
                  </a:cubicBezTo>
                  <a:lnTo>
                    <a:pt x="71552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5" name="Shape"/>
            <p:cNvSpPr>
              <a:spLocks noChangeAspect="1"/>
            </p:cNvSpPr>
            <p:nvPr/>
          </p:nvSpPr>
          <p:spPr>
            <a:xfrm>
              <a:off x="4040505" y="3776980"/>
              <a:ext cx="329565" cy="175895"/>
            </a:xfrm>
            <a:custGeom>
              <a:avLst/>
              <a:gdLst>
                <a:gd name="connsiteX0" fmla="*/ 95919 w 811438"/>
                <a:gd name="connsiteY0" fmla="*/ 0 h 431864"/>
                <a:gd name="connsiteX1" fmla="*/ 134135 w 811438"/>
                <a:gd name="connsiteY1" fmla="*/ 34733 h 431864"/>
                <a:gd name="connsiteX2" fmla="*/ 752452 w 811438"/>
                <a:gd name="connsiteY2" fmla="*/ 293235 h 431864"/>
                <a:gd name="connsiteX3" fmla="*/ 811438 w 811438"/>
                <a:gd name="connsiteY3" fmla="*/ 296214 h 431864"/>
                <a:gd name="connsiteX4" fmla="*/ 811438 w 811438"/>
                <a:gd name="connsiteY4" fmla="*/ 431864 h 431864"/>
                <a:gd name="connsiteX5" fmla="*/ 738583 w 811438"/>
                <a:gd name="connsiteY5" fmla="*/ 428185 h 431864"/>
                <a:gd name="connsiteX6" fmla="*/ 47849 w 811438"/>
                <a:gd name="connsiteY6" fmla="*/ 139407 h 431864"/>
                <a:gd name="connsiteX7" fmla="*/ 0 w 811438"/>
                <a:gd name="connsiteY7" fmla="*/ 95919 h 431864"/>
                <a:gd name="connsiteX8" fmla="*/ 95919 w 811438"/>
                <a:gd name="connsiteY8" fmla="*/ 0 h 43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1438" h="431864">
                  <a:moveTo>
                    <a:pt x="95919" y="0"/>
                  </a:moveTo>
                  <a:lnTo>
                    <a:pt x="134135" y="34733"/>
                  </a:lnTo>
                  <a:cubicBezTo>
                    <a:pt x="305743" y="176357"/>
                    <a:pt x="518835" y="269510"/>
                    <a:pt x="752452" y="293235"/>
                  </a:cubicBezTo>
                  <a:lnTo>
                    <a:pt x="811438" y="296214"/>
                  </a:lnTo>
                  <a:lnTo>
                    <a:pt x="811438" y="431864"/>
                  </a:lnTo>
                  <a:lnTo>
                    <a:pt x="738583" y="428185"/>
                  </a:lnTo>
                  <a:cubicBezTo>
                    <a:pt x="477605" y="401681"/>
                    <a:pt x="239556" y="297617"/>
                    <a:pt x="47849" y="139407"/>
                  </a:cubicBezTo>
                  <a:lnTo>
                    <a:pt x="0" y="95919"/>
                  </a:lnTo>
                  <a:lnTo>
                    <a:pt x="95919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6" name="Shape"/>
            <p:cNvSpPr>
              <a:spLocks noChangeAspect="1"/>
            </p:cNvSpPr>
            <p:nvPr/>
          </p:nvSpPr>
          <p:spPr>
            <a:xfrm>
              <a:off x="4417695" y="3863340"/>
              <a:ext cx="417830" cy="213360"/>
            </a:xfrm>
            <a:custGeom>
              <a:avLst/>
              <a:gdLst>
                <a:gd name="connsiteX0" fmla="*/ 928650 w 1028042"/>
                <a:gd name="connsiteY0" fmla="*/ 0 h 525057"/>
                <a:gd name="connsiteX1" fmla="*/ 1028042 w 1028042"/>
                <a:gd name="connsiteY1" fmla="*/ 99392 h 525057"/>
                <a:gd name="connsiteX2" fmla="*/ 958440 w 1028042"/>
                <a:gd name="connsiteY2" fmla="*/ 162650 h 525057"/>
                <a:gd name="connsiteX3" fmla="*/ 104175 w 1028042"/>
                <a:gd name="connsiteY3" fmla="*/ 519796 h 525057"/>
                <a:gd name="connsiteX4" fmla="*/ 0 w 1028042"/>
                <a:gd name="connsiteY4" fmla="*/ 525057 h 525057"/>
                <a:gd name="connsiteX5" fmla="*/ 0 w 1028042"/>
                <a:gd name="connsiteY5" fmla="*/ 384495 h 525057"/>
                <a:gd name="connsiteX6" fmla="*/ 89804 w 1028042"/>
                <a:gd name="connsiteY6" fmla="*/ 379960 h 525057"/>
                <a:gd name="connsiteX7" fmla="*/ 869029 w 1028042"/>
                <a:gd name="connsiteY7" fmla="*/ 54186 h 525057"/>
                <a:gd name="connsiteX8" fmla="*/ 928650 w 1028042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2" h="525057">
                  <a:moveTo>
                    <a:pt x="928650" y="0"/>
                  </a:moveTo>
                  <a:lnTo>
                    <a:pt x="1028042" y="99392"/>
                  </a:lnTo>
                  <a:lnTo>
                    <a:pt x="958440" y="162650"/>
                  </a:lnTo>
                  <a:cubicBezTo>
                    <a:pt x="721347" y="358317"/>
                    <a:pt x="426940" y="487018"/>
                    <a:pt x="104175" y="519796"/>
                  </a:cubicBezTo>
                  <a:lnTo>
                    <a:pt x="0" y="525057"/>
                  </a:lnTo>
                  <a:lnTo>
                    <a:pt x="0" y="384495"/>
                  </a:lnTo>
                  <a:lnTo>
                    <a:pt x="89804" y="379960"/>
                  </a:lnTo>
                  <a:cubicBezTo>
                    <a:pt x="384216" y="350061"/>
                    <a:pt x="652763" y="232665"/>
                    <a:pt x="869029" y="54186"/>
                  </a:cubicBezTo>
                  <a:lnTo>
                    <a:pt x="928650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  <p:sp>
          <p:nvSpPr>
            <p:cNvPr id="38927" name="Shape"/>
            <p:cNvSpPr>
              <a:spLocks noChangeAspect="1"/>
            </p:cNvSpPr>
            <p:nvPr/>
          </p:nvSpPr>
          <p:spPr>
            <a:xfrm>
              <a:off x="3952875" y="3863340"/>
              <a:ext cx="417195" cy="213360"/>
            </a:xfrm>
            <a:custGeom>
              <a:avLst/>
              <a:gdLst>
                <a:gd name="connsiteX0" fmla="*/ 99392 w 1028041"/>
                <a:gd name="connsiteY0" fmla="*/ 0 h 525057"/>
                <a:gd name="connsiteX1" fmla="*/ 159012 w 1028041"/>
                <a:gd name="connsiteY1" fmla="*/ 54186 h 525057"/>
                <a:gd name="connsiteX2" fmla="*/ 938237 w 1028041"/>
                <a:gd name="connsiteY2" fmla="*/ 379960 h 525057"/>
                <a:gd name="connsiteX3" fmla="*/ 1028041 w 1028041"/>
                <a:gd name="connsiteY3" fmla="*/ 384495 h 525057"/>
                <a:gd name="connsiteX4" fmla="*/ 1028041 w 1028041"/>
                <a:gd name="connsiteY4" fmla="*/ 525057 h 525057"/>
                <a:gd name="connsiteX5" fmla="*/ 923866 w 1028041"/>
                <a:gd name="connsiteY5" fmla="*/ 519796 h 525057"/>
                <a:gd name="connsiteX6" fmla="*/ 69601 w 1028041"/>
                <a:gd name="connsiteY6" fmla="*/ 162650 h 525057"/>
                <a:gd name="connsiteX7" fmla="*/ 0 w 1028041"/>
                <a:gd name="connsiteY7" fmla="*/ 99392 h 525057"/>
                <a:gd name="connsiteX8" fmla="*/ 99392 w 1028041"/>
                <a:gd name="connsiteY8" fmla="*/ 0 h 52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041" h="525057">
                  <a:moveTo>
                    <a:pt x="99392" y="0"/>
                  </a:moveTo>
                  <a:lnTo>
                    <a:pt x="159012" y="54186"/>
                  </a:lnTo>
                  <a:cubicBezTo>
                    <a:pt x="375279" y="232665"/>
                    <a:pt x="643825" y="350061"/>
                    <a:pt x="938237" y="379960"/>
                  </a:cubicBezTo>
                  <a:lnTo>
                    <a:pt x="1028041" y="384495"/>
                  </a:lnTo>
                  <a:lnTo>
                    <a:pt x="1028041" y="525057"/>
                  </a:lnTo>
                  <a:lnTo>
                    <a:pt x="923866" y="519796"/>
                  </a:lnTo>
                  <a:cubicBezTo>
                    <a:pt x="601102" y="487018"/>
                    <a:pt x="306695" y="358317"/>
                    <a:pt x="69601" y="162650"/>
                  </a:cubicBezTo>
                  <a:lnTo>
                    <a:pt x="0" y="99392"/>
                  </a:lnTo>
                  <a:lnTo>
                    <a:pt x="99392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en-US" altLang="en-US">
                <a:solidFill>
                  <a:schemeClr val="tx1"/>
                </a:solidFill>
                <a:latin typeface="Arial"/>
                <a:ea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/>
          <p:nvPr/>
        </p:nvSpPr>
        <p:spPr>
          <a:xfrm>
            <a:off x="1305554" y="101306"/>
            <a:ext cx="9493250" cy="91440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목     차</a:t>
            </a:r>
          </a:p>
        </p:txBody>
      </p:sp>
      <p:grpSp>
        <p:nvGrpSpPr>
          <p:cNvPr id="29701" name="Group Shape"/>
          <p:cNvGrpSpPr/>
          <p:nvPr/>
        </p:nvGrpSpPr>
        <p:grpSpPr>
          <a:xfrm>
            <a:off x="802640" y="1014730"/>
            <a:ext cx="3941445" cy="1017270"/>
            <a:chOff x="802640" y="1014730"/>
            <a:chExt cx="3941445" cy="1017270"/>
          </a:xfrm>
        </p:grpSpPr>
        <p:sp>
          <p:nvSpPr>
            <p:cNvPr id="29699" name="Shape"/>
            <p:cNvSpPr/>
            <p:nvPr/>
          </p:nvSpPr>
          <p:spPr>
            <a:xfrm>
              <a:off x="802640" y="1014730"/>
              <a:ext cx="1079500" cy="10166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107950" tIns="45720" rIns="107950" bIns="45720" numCol="1" spcCol="0" anchor="t">
              <a:spAutoFit/>
            </a:bodyPr>
            <a:lstStyle/>
            <a:p>
              <a:pPr algn="ctr">
                <a:buNone/>
              </a:pPr>
              <a:r>
                <a:rPr lang="en-US" altLang="ko-KR" sz="6000" b="1">
                  <a:solidFill>
                    <a:schemeClr val="accent1"/>
                  </a:solidFill>
                </a:rPr>
                <a:t>01</a:t>
              </a:r>
            </a:p>
          </p:txBody>
        </p:sp>
        <p:sp>
          <p:nvSpPr>
            <p:cNvPr id="29700" name="Shape"/>
            <p:cNvSpPr/>
            <p:nvPr/>
          </p:nvSpPr>
          <p:spPr>
            <a:xfrm>
              <a:off x="1881505" y="1116965"/>
              <a:ext cx="2861945" cy="91503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91440" tIns="45720" rIns="91440" bIns="45720" numCol="1" spcCol="0" anchor="ctr">
              <a:spAutoFit/>
            </a:bodyPr>
            <a:lstStyle/>
            <a:p>
              <a:pPr algn="ctr">
                <a:buNone/>
              </a:pPr>
              <a:r>
                <a:rPr lang="en-US" altLang="en-US" sz="5400">
                  <a:solidFill>
                    <a:schemeClr val="bg1"/>
                  </a:solidFill>
                </a:rPr>
                <a:t>팀 소개</a:t>
              </a:r>
            </a:p>
          </p:txBody>
        </p:sp>
      </p:grpSp>
      <p:sp>
        <p:nvSpPr>
          <p:cNvPr id="29702" name="Shape"/>
          <p:cNvSpPr/>
          <p:nvPr/>
        </p:nvSpPr>
        <p:spPr>
          <a:xfrm>
            <a:off x="6085579" y="1015548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02</a:t>
            </a:r>
          </a:p>
        </p:txBody>
      </p:sp>
      <p:sp>
        <p:nvSpPr>
          <p:cNvPr id="29703" name="Shape"/>
          <p:cNvSpPr/>
          <p:nvPr/>
        </p:nvSpPr>
        <p:spPr>
          <a:xfrm>
            <a:off x="7164565" y="1118124"/>
            <a:ext cx="4732655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SUM의필요성</a:t>
            </a:r>
          </a:p>
        </p:txBody>
      </p:sp>
      <p:sp>
        <p:nvSpPr>
          <p:cNvPr id="29704" name="Shape"/>
          <p:cNvSpPr/>
          <p:nvPr/>
        </p:nvSpPr>
        <p:spPr>
          <a:xfrm>
            <a:off x="707927" y="2410633"/>
            <a:ext cx="116903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29705" name="Shape"/>
          <p:cNvSpPr/>
          <p:nvPr/>
        </p:nvSpPr>
        <p:spPr>
          <a:xfrm>
            <a:off x="1876448" y="2513209"/>
            <a:ext cx="263017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구    현</a:t>
            </a:r>
          </a:p>
        </p:txBody>
      </p:sp>
      <p:sp>
        <p:nvSpPr>
          <p:cNvPr id="29706" name="Shape"/>
          <p:cNvSpPr/>
          <p:nvPr/>
        </p:nvSpPr>
        <p:spPr>
          <a:xfrm>
            <a:off x="6085205" y="2410460"/>
            <a:ext cx="1078865" cy="101663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04</a:t>
            </a:r>
          </a:p>
        </p:txBody>
      </p:sp>
      <p:sp>
        <p:nvSpPr>
          <p:cNvPr id="29707" name="Shape"/>
          <p:cNvSpPr/>
          <p:nvPr/>
        </p:nvSpPr>
        <p:spPr>
          <a:xfrm>
            <a:off x="6973570" y="24104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기술스택</a:t>
            </a:r>
          </a:p>
        </p:txBody>
      </p:sp>
      <p:sp>
        <p:nvSpPr>
          <p:cNvPr id="29708" name="Shape"/>
          <p:cNvSpPr/>
          <p:nvPr/>
        </p:nvSpPr>
        <p:spPr>
          <a:xfrm>
            <a:off x="707390" y="3794760"/>
            <a:ext cx="1078865" cy="100584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107950" tIns="45720" rIns="107950" bIns="45720" numCol="1" spcCol="0" anchor="t">
            <a:spAutoFit/>
          </a:bodyPr>
          <a:lstStyle/>
          <a:p>
            <a:pPr algn="ctr">
              <a:buNone/>
            </a:pPr>
            <a:r>
              <a:rPr lang="en-US" altLang="ko-KR" sz="6000" b="1">
                <a:solidFill>
                  <a:schemeClr val="accent1"/>
                </a:solidFill>
              </a:rPr>
              <a:t>0</a:t>
            </a:r>
            <a:r>
              <a:rPr lang="en-US" altLang="en-US" sz="6000" b="1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9709" name="Shape"/>
          <p:cNvSpPr/>
          <p:nvPr/>
        </p:nvSpPr>
        <p:spPr>
          <a:xfrm>
            <a:off x="1786255" y="3794760"/>
            <a:ext cx="3472180" cy="9144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algn="ctr">
              <a:buNone/>
            </a:pPr>
            <a:r>
              <a:rPr lang="en-US" altLang="en-US" sz="5400">
                <a:solidFill>
                  <a:schemeClr val="bg1"/>
                </a:solidFill>
              </a:rPr>
              <a:t>기대효과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팀 소개(ComeToOSAM)</a:t>
            </a:r>
          </a:p>
        </p:txBody>
      </p:sp>
      <p:sp>
        <p:nvSpPr>
          <p:cNvPr id="29699" name="Shape"/>
          <p:cNvSpPr/>
          <p:nvPr/>
        </p:nvSpPr>
        <p:spPr>
          <a:xfrm>
            <a:off x="1128614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대위 김영인</a:t>
            </a:r>
          </a:p>
        </p:txBody>
      </p:sp>
      <p:sp>
        <p:nvSpPr>
          <p:cNvPr id="29700" name="Shape"/>
          <p:cNvSpPr/>
          <p:nvPr/>
        </p:nvSpPr>
        <p:spPr>
          <a:xfrm>
            <a:off x="1128614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팀 장</a:t>
            </a:r>
          </a:p>
        </p:txBody>
      </p:sp>
      <p:sp>
        <p:nvSpPr>
          <p:cNvPr id="29701" name="Shape"/>
          <p:cNvSpPr/>
          <p:nvPr/>
        </p:nvSpPr>
        <p:spPr>
          <a:xfrm>
            <a:off x="3818410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중위 배성진</a:t>
            </a:r>
          </a:p>
        </p:txBody>
      </p:sp>
      <p:sp>
        <p:nvSpPr>
          <p:cNvPr id="29702" name="Shape"/>
          <p:cNvSpPr/>
          <p:nvPr/>
        </p:nvSpPr>
        <p:spPr>
          <a:xfrm>
            <a:off x="3818410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2"/>
                </a:solidFill>
                <a:latin typeface="Arial"/>
                <a:ea typeface="Arial"/>
                <a:cs typeface="Arial"/>
              </a:rPr>
              <a:t>프론트</a:t>
            </a:r>
          </a:p>
        </p:txBody>
      </p:sp>
      <p:sp>
        <p:nvSpPr>
          <p:cNvPr id="29703" name="Shape"/>
          <p:cNvSpPr/>
          <p:nvPr/>
        </p:nvSpPr>
        <p:spPr>
          <a:xfrm>
            <a:off x="6468415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소위 박정선</a:t>
            </a:r>
          </a:p>
        </p:txBody>
      </p:sp>
      <p:sp>
        <p:nvSpPr>
          <p:cNvPr id="29704" name="Shape"/>
          <p:cNvSpPr/>
          <p:nvPr/>
        </p:nvSpPr>
        <p:spPr>
          <a:xfrm>
            <a:off x="6468415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3"/>
                </a:solidFill>
                <a:latin typeface="Arial"/>
                <a:ea typeface="Arial"/>
                <a:cs typeface="Arial"/>
              </a:rPr>
              <a:t>백앤드</a:t>
            </a:r>
          </a:p>
        </p:txBody>
      </p:sp>
      <p:sp>
        <p:nvSpPr>
          <p:cNvPr id="29705" name="Shape"/>
          <p:cNvSpPr/>
          <p:nvPr/>
        </p:nvSpPr>
        <p:spPr>
          <a:xfrm>
            <a:off x="9118422" y="4461816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400" b="1" kern="1200" baseline="0">
                <a:solidFill>
                  <a:srgbClr val="404040"/>
                </a:solidFill>
                <a:latin typeface="Arial"/>
                <a:ea typeface="Arial"/>
                <a:cs typeface="Arial"/>
              </a:rPr>
              <a:t>9급 구예빈</a:t>
            </a:r>
          </a:p>
        </p:txBody>
      </p:sp>
      <p:sp>
        <p:nvSpPr>
          <p:cNvPr id="29706" name="Shape"/>
          <p:cNvSpPr/>
          <p:nvPr/>
        </p:nvSpPr>
        <p:spPr>
          <a:xfrm>
            <a:off x="9118422" y="4788960"/>
            <a:ext cx="1980518" cy="324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marL="0" indent="0" algn="ctr" defTabSz="914400" rtl="0" eaLnBrk="1" latinLnBrk="1" hangingPunct="1">
              <a:spcBef>
                <a:spcPct val="20000"/>
              </a:spcBef>
              <a:buNone/>
            </a:pPr>
            <a:r>
              <a:rPr lang="en-US" altLang="en-US" sz="1200" b="0" kern="1200" baseline="0">
                <a:solidFill>
                  <a:schemeClr val="accent4"/>
                </a:solidFill>
                <a:latin typeface="Arial"/>
                <a:ea typeface="Arial"/>
                <a:cs typeface="Arial"/>
              </a:rPr>
              <a:t>디자인</a:t>
            </a:r>
          </a:p>
        </p:txBody>
      </p:sp>
      <p:sp>
        <p:nvSpPr>
          <p:cNvPr id="29707" name="Shape"/>
          <p:cNvSpPr/>
          <p:nvPr/>
        </p:nvSpPr>
        <p:spPr>
          <a:xfrm>
            <a:off x="1128614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수집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QA(Quality Assuarence)</a:t>
            </a:r>
          </a:p>
        </p:txBody>
      </p:sp>
      <p:sp>
        <p:nvSpPr>
          <p:cNvPr id="29708" name="Shape"/>
          <p:cNvSpPr/>
          <p:nvPr/>
        </p:nvSpPr>
        <p:spPr>
          <a:xfrm>
            <a:off x="3818410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PM(Project Manager)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데이터 생성</a:t>
            </a:r>
            <a:r>
              <a:rPr lang="en-US" altLang="ko-KR" sz="1200"/>
              <a:t>   </a:t>
            </a:r>
          </a:p>
        </p:txBody>
      </p:sp>
      <p:sp>
        <p:nvSpPr>
          <p:cNvPr id="29709" name="Shape"/>
          <p:cNvSpPr/>
          <p:nvPr/>
        </p:nvSpPr>
        <p:spPr>
          <a:xfrm>
            <a:off x="6468415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데이터 분석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형상관리</a:t>
            </a:r>
            <a:r>
              <a:rPr lang="en-US" altLang="ko-KR" sz="1200"/>
              <a:t>   </a:t>
            </a:r>
          </a:p>
        </p:txBody>
      </p:sp>
      <p:sp>
        <p:nvSpPr>
          <p:cNvPr id="29710" name="Shape"/>
          <p:cNvSpPr/>
          <p:nvPr/>
        </p:nvSpPr>
        <p:spPr>
          <a:xfrm>
            <a:off x="9118422" y="5116104"/>
            <a:ext cx="1980565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1200"/>
              <a:t>UI / UX</a:t>
            </a:r>
            <a:endParaRPr lang="en-US" altLang="en-US"/>
          </a:p>
          <a:p>
            <a:pPr algn="ctr">
              <a:buNone/>
            </a:pPr>
            <a:r>
              <a:rPr lang="en-US" altLang="en-US" sz="1200"/>
              <a:t>산출물 관리</a:t>
            </a:r>
            <a:r>
              <a:rPr lang="en-US" altLang="ko-KR" sz="1200"/>
              <a:t>    </a:t>
            </a:r>
          </a:p>
        </p:txBody>
      </p:sp>
      <p:sp>
        <p:nvSpPr>
          <p:cNvPr id="29711" name="Shape"/>
          <p:cNvSpPr>
            <a:spLocks noGrp="1"/>
          </p:cNvSpPr>
          <p:nvPr>
            <p:ph idx="1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2" name="Shape"/>
          <p:cNvSpPr>
            <a:spLocks noGrp="1"/>
          </p:cNvSpPr>
          <p:nvPr>
            <p:ph idx="12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3" name="Shape"/>
          <p:cNvSpPr>
            <a:spLocks noGrp="1"/>
          </p:cNvSpPr>
          <p:nvPr>
            <p:ph idx="13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sp>
        <p:nvSpPr>
          <p:cNvPr id="29714" name="Shape"/>
          <p:cNvSpPr>
            <a:spLocks noGrp="1"/>
          </p:cNvSpPr>
          <p:nvPr>
            <p:ph idx="14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rgbClr val="F2F2F2"/>
          </a:solidFill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r>
              <a:rPr lang="en-US" altLang="en-US"/>
              <a:t>사진 추가</a:t>
            </a:r>
          </a:p>
        </p:txBody>
      </p:sp>
      <p:pic>
        <p:nvPicPr>
          <p:cNvPr id="29715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918845" y="2235450"/>
            <a:ext cx="2390218" cy="2159067"/>
          </a:xfrm>
          <a:prstGeom prst="rect">
            <a:avLst/>
          </a:prstGeom>
        </p:spPr>
      </p:pic>
      <p:pic>
        <p:nvPicPr>
          <p:cNvPr id="29716" name="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6293485" y="2235141"/>
            <a:ext cx="2329737" cy="2159495"/>
          </a:xfrm>
          <a:prstGeom prst="rect">
            <a:avLst/>
          </a:prstGeom>
        </p:spPr>
      </p:pic>
      <p:pic>
        <p:nvPicPr>
          <p:cNvPr id="29717" name="Picture"/>
          <p:cNvPicPr/>
          <p:nvPr/>
        </p:nvPicPr>
        <p:blipFill>
          <a:blip r:embed="rId4"/>
          <a:stretch>
            <a:fillRect/>
          </a:stretch>
        </p:blipFill>
        <p:spPr>
          <a:xfrm>
            <a:off x="3681095" y="2235200"/>
            <a:ext cx="2254876" cy="2159126"/>
          </a:xfrm>
          <a:prstGeom prst="rect">
            <a:avLst/>
          </a:prstGeom>
        </p:spPr>
      </p:pic>
      <p:pic>
        <p:nvPicPr>
          <p:cNvPr id="29718" name="Picture"/>
          <p:cNvPicPr/>
          <p:nvPr/>
        </p:nvPicPr>
        <p:blipFill>
          <a:blip r:embed="rId5"/>
          <a:stretch>
            <a:fillRect/>
          </a:stretch>
        </p:blipFill>
        <p:spPr>
          <a:xfrm>
            <a:off x="8947959" y="2235466"/>
            <a:ext cx="2320935" cy="21588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"/>
          <p:cNvSpPr>
            <a:spLocks noGrp="1"/>
          </p:cNvSpPr>
          <p:nvPr>
            <p:ph type="body" sz="quarter" idx="10"/>
          </p:nvPr>
        </p:nvSpPr>
        <p:spPr>
          <a:xfrm>
            <a:off x="2409811" y="574558"/>
            <a:ext cx="7114425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'SUM'의 필 요 성</a:t>
            </a:r>
          </a:p>
        </p:txBody>
      </p:sp>
      <p:sp>
        <p:nvSpPr>
          <p:cNvPr id="30723" name="Shape"/>
          <p:cNvSpPr/>
          <p:nvPr/>
        </p:nvSpPr>
        <p:spPr>
          <a:xfrm>
            <a:off x="295544" y="1904912"/>
            <a:ext cx="11573197" cy="3949211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현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실태</a:t>
            </a:r>
            <a:r>
              <a:rPr lang="en-US" altLang="en-US" sz="2200" kern="1200" dirty="0">
                <a:solidFill>
                  <a:srgbClr val="262626"/>
                </a:solidFill>
              </a:rPr>
              <a:t>(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문제점</a:t>
            </a:r>
            <a:r>
              <a:rPr lang="en-US" altLang="en-US" sz="2200" kern="1200" dirty="0">
                <a:solidFill>
                  <a:srgbClr val="262626"/>
                </a:solidFill>
              </a:rPr>
              <a:t>)</a:t>
            </a: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軍에는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다양한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전문가들이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있지만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그들의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역량</a:t>
            </a:r>
            <a:r>
              <a:rPr lang="en-US" altLang="en-US" sz="2200" kern="1200" dirty="0">
                <a:solidFill>
                  <a:srgbClr val="262626"/>
                </a:solidFill>
              </a:rPr>
              <a:t> 및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노하우를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손쉽게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공유하거나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획득하는것이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dirty="0" err="1">
                <a:solidFill>
                  <a:srgbClr val="262626"/>
                </a:solidFill>
              </a:rPr>
              <a:t>어려움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endParaRPr lang="en-US" altLang="en-US" sz="2200" kern="1200">
              <a:solidFill>
                <a:srgbClr val="262626"/>
              </a:solidFill>
            </a:endParaRPr>
          </a:p>
          <a:p>
            <a:pPr defTabSz="914400" rtl="0" eaLnBrk="0" latinLnBrk="1" hangingPunct="1">
              <a:spcBef>
                <a:spcPts val="1000"/>
              </a:spcBef>
              <a:buNone/>
            </a:pPr>
            <a:r>
              <a:rPr lang="en-US" altLang="en-US" sz="3600" kern="1200" dirty="0">
                <a:solidFill>
                  <a:srgbClr val="262626"/>
                </a:solidFill>
              </a:rPr>
              <a:t>□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해결방안</a:t>
            </a:r>
            <a:endParaRPr lang="en-US" altLang="en-US" sz="2200" kern="1200" dirty="0" err="1">
              <a:solidFill>
                <a:srgbClr val="262626"/>
              </a:solidFill>
              <a:cs typeface="Arial"/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분야별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최적의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전문가를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추천해주고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상호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소통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이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가능한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시스템을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접근성이</a:t>
            </a:r>
            <a:r>
              <a:rPr lang="en-US" altLang="en-US" sz="2200" kern="1200" dirty="0">
                <a:solidFill>
                  <a:srgbClr val="0000FF"/>
                </a:solidFill>
              </a:rPr>
              <a:t> </a:t>
            </a:r>
            <a:r>
              <a:rPr lang="en-US" altLang="en-US" sz="2200" kern="1200" dirty="0" err="1">
                <a:solidFill>
                  <a:srgbClr val="0000FF"/>
                </a:solidFill>
              </a:rPr>
              <a:t>높은</a:t>
            </a:r>
            <a:r>
              <a:rPr lang="en-US" altLang="en-US" sz="2200" kern="1200" dirty="0">
                <a:solidFill>
                  <a:srgbClr val="0000FF"/>
                </a:solidFill>
              </a:rPr>
              <a:t> 'APP'</a:t>
            </a:r>
            <a:endParaRPr lang="en-US" altLang="en-US" sz="2200" kern="1200" dirty="0">
              <a:solidFill>
                <a:srgbClr val="262626"/>
              </a:solidFill>
            </a:endParaRPr>
          </a:p>
          <a:p>
            <a:pPr eaLnBrk="0" latinLnBrk="1">
              <a:spcBef>
                <a:spcPts val="1000"/>
              </a:spcBef>
            </a:pPr>
            <a:r>
              <a:rPr lang="en-US" altLang="en-US" sz="2200" dirty="0">
                <a:solidFill>
                  <a:srgbClr val="262626"/>
                </a:solidFill>
              </a:rPr>
              <a:t>    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으로</a:t>
            </a:r>
            <a:r>
              <a:rPr lang="en-US" altLang="en-US" sz="2200" kern="1200" dirty="0">
                <a:solidFill>
                  <a:srgbClr val="262626"/>
                </a:solidFill>
              </a:rPr>
              <a:t> </a:t>
            </a:r>
            <a:r>
              <a:rPr lang="en-US" altLang="en-US" sz="2200" kern="1200" dirty="0" err="1">
                <a:solidFill>
                  <a:srgbClr val="262626"/>
                </a:solidFill>
              </a:rPr>
              <a:t>구현</a:t>
            </a:r>
            <a:endParaRPr lang="en-US" altLang="en-US" sz="2200" kern="1200" dirty="0" err="1"/>
          </a:p>
        </p:txBody>
      </p:sp>
      <p:pic>
        <p:nvPicPr>
          <p:cNvPr id="30724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3580298" y="3131008"/>
            <a:ext cx="824065" cy="9621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graphicFrame>
        <p:nvGraphicFramePr>
          <p:cNvPr id="32771" name="Table"/>
          <p:cNvGraphicFramePr>
            <a:graphicFrameLocks noGrp="1"/>
          </p:cNvGraphicFramePr>
          <p:nvPr/>
        </p:nvGraphicFramePr>
        <p:xfrm>
          <a:off x="4229735" y="3721735"/>
          <a:ext cx="3705860" cy="2207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 rowSpan="10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L w="28575" cmpd="dbl">
                      <a:solidFill>
                        <a:schemeClr val="accent3"/>
                      </a:solidFill>
                      <a:prstDash val="solid"/>
                    </a:lnL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en-US" sz="1100"/>
                    </a:p>
                  </a:txBody>
                  <a:tcPr>
                    <a:lnT w="28575" cmpd="dbl">
                      <a:solidFill>
                        <a:schemeClr val="accent3"/>
                      </a:solidFill>
                      <a:prstDash val="solid"/>
                    </a:lnT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endParaRPr lang="ko-KR" altLang="en-US" sz="1600"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  <a:lnT w="28575" cmpd="dbl">
                      <a:solidFill>
                        <a:schemeClr val="accent3"/>
                      </a:solidFill>
                      <a:prstDash val="solid"/>
                    </a:lnT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09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>
                          <a:solidFill>
                            <a:schemeClr val="accent3"/>
                          </a:solidFill>
                          <a:latin typeface="Arial"/>
                          <a:ea typeface="Arial"/>
                          <a:cs typeface="Arial"/>
                        </a:rPr>
                        <a:t>Topic Sensitive_Social Relation Rank Algorithm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r>
                        <a:rPr lang="en-US" altLang="en-US" sz="1100" b="1">
                          <a:solidFill>
                            <a:srgbClr val="595959"/>
                          </a:solidFill>
                          <a:latin typeface="Arial"/>
                          <a:ea typeface="Arial"/>
                          <a:cs typeface="Arial"/>
                        </a:rPr>
                        <a:t>Kim, Young-an, and Gun-woo Park. "Topic sensitive_social relation rank algorithm for efficient social search." The Journal of Korean Institute of Communications and Information Sciences 38.5 (2013): 385-393.</a:t>
                      </a:r>
                    </a:p>
                  </a:txBody>
                  <a:tcPr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41275" marB="41275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23620">
                <a:tc vMerge="1"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 marL="83185" marR="83185" marT="0" marB="0">
                    <a:lnL w="28575" cmpd="dbl">
                      <a:solidFill>
                        <a:schemeClr val="accent3"/>
                      </a:solidFill>
                      <a:prstDash val="solid"/>
                    </a:lnL>
                    <a:lnB w="28575" cmpd="dbl">
                      <a:solidFill>
                        <a:schemeClr val="accent3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altLang="en-US"/>
                    </a:p>
                  </a:txBody>
                  <a:tcPr>
                    <a:lnR w="28575" cmpd="dbl">
                      <a:solidFill>
                        <a:schemeClr val="accent3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772" name="Shape"/>
          <p:cNvSpPr/>
          <p:nvPr/>
        </p:nvSpPr>
        <p:spPr>
          <a:xfrm>
            <a:off x="296481" y="2170894"/>
            <a:ext cx="10895112" cy="2024634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사용자 간 관계인 </a:t>
            </a:r>
            <a:r>
              <a:rPr lang="en-US" altLang="en-US" sz="2200">
                <a:solidFill>
                  <a:srgbClr val="0000FF"/>
                </a:solidFill>
              </a:rPr>
              <a:t>소셜관계 지수</a:t>
            </a:r>
            <a:r>
              <a:rPr lang="en-US" altLang="en-US" sz="2200">
                <a:solidFill>
                  <a:srgbClr val="262626"/>
                </a:solidFill>
              </a:rPr>
              <a:t>를 고려하여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0000FF"/>
                </a:solidFill>
              </a:rPr>
              <a:t>토픽별</a:t>
            </a:r>
            <a:r>
              <a:rPr lang="en-US" altLang="en-US" sz="2200">
                <a:solidFill>
                  <a:srgbClr val="262626"/>
                </a:solidFill>
              </a:rPr>
              <a:t>로 최적의 전문가 추천</a:t>
            </a:r>
            <a:endParaRPr lang="en-US" altLang="en-US"/>
          </a:p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3600" kern="1200">
                <a:solidFill>
                  <a:srgbClr val="262626"/>
                </a:solidFill>
              </a:rPr>
              <a:t>□</a:t>
            </a:r>
            <a:r>
              <a:rPr lang="en-US" altLang="en-US" sz="2200" kern="1200">
                <a:solidFill>
                  <a:srgbClr val="262626"/>
                </a:solidFill>
              </a:rPr>
              <a:t> </a:t>
            </a:r>
            <a:r>
              <a:rPr lang="en-US" altLang="en-US" sz="2200">
                <a:solidFill>
                  <a:srgbClr val="262626"/>
                </a:solidFill>
              </a:rPr>
              <a:t>논문 참조</a:t>
            </a:r>
          </a:p>
        </p:txBody>
      </p:sp>
      <p:sp>
        <p:nvSpPr>
          <p:cNvPr id="32773" name="Shape"/>
          <p:cNvSpPr/>
          <p:nvPr/>
        </p:nvSpPr>
        <p:spPr>
          <a:xfrm rot="13500000">
            <a:off x="7751972" y="233321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4" name="Shape"/>
          <p:cNvSpPr/>
          <p:nvPr/>
        </p:nvSpPr>
        <p:spPr>
          <a:xfrm>
            <a:off x="8294293" y="232664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상호소통 활성화</a:t>
            </a:r>
          </a:p>
        </p:txBody>
      </p:sp>
      <p:sp>
        <p:nvSpPr>
          <p:cNvPr id="32775" name="Shape"/>
          <p:cNvSpPr/>
          <p:nvPr/>
        </p:nvSpPr>
        <p:spPr>
          <a:xfrm rot="13500000">
            <a:off x="4453424" y="299488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sp>
        <p:nvSpPr>
          <p:cNvPr id="32776" name="Shape"/>
          <p:cNvSpPr/>
          <p:nvPr/>
        </p:nvSpPr>
        <p:spPr>
          <a:xfrm>
            <a:off x="5062143" y="3001010"/>
            <a:ext cx="3175000" cy="426720"/>
          </a:xfrm>
          <a:prstGeom prst="rect">
            <a:avLst/>
          </a:prstGeom>
          <a:noFill/>
          <a:ln w="15240">
            <a:noFill/>
          </a:ln>
        </p:spPr>
        <p:txBody>
          <a:bodyPr vert="horz" lIns="91440" tIns="45720" rIns="91440" bIns="45720" numCol="1" spcCol="0" anchor="ctr">
            <a:spAutoFit/>
          </a:bodyPr>
          <a:lstStyle/>
          <a:p>
            <a:pPr defTabSz="914400" rtl="0" eaLnBrk="1" latinLnBrk="0" hangingPunct="1">
              <a:spcBef>
                <a:spcPts val="1000"/>
              </a:spcBef>
              <a:buNone/>
            </a:pPr>
            <a:r>
              <a:rPr lang="en-US" altLang="en-US" sz="2200">
                <a:solidFill>
                  <a:srgbClr val="0000FF"/>
                </a:solidFill>
              </a:rPr>
              <a:t>추천 정확도 향상</a:t>
            </a:r>
          </a:p>
        </p:txBody>
      </p:sp>
      <p:cxnSp>
        <p:nvCxnSpPr>
          <p:cNvPr id="32777" name="Connection Shape"/>
          <p:cNvCxnSpPr>
            <a:stCxn id="0" idx="0"/>
            <a:endCxn id="0" idx="0"/>
          </p:cNvCxnSpPr>
          <p:nvPr/>
        </p:nvCxnSpPr>
        <p:spPr>
          <a:xfrm>
            <a:off x="1052704" y="4168449"/>
            <a:ext cx="2978903" cy="619622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sp>
        <p:nvSpPr>
          <p:cNvPr id="33795" name="Shape"/>
          <p:cNvSpPr/>
          <p:nvPr/>
        </p:nvSpPr>
        <p:spPr>
          <a:xfrm>
            <a:off x="4690977" y="5196327"/>
            <a:ext cx="6964680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 algn="ctr">
              <a:buNone/>
            </a:pPr>
            <a:r>
              <a:rPr lang="en-US" altLang="en-US" sz="2200">
                <a:solidFill>
                  <a:srgbClr val="0000FF"/>
                </a:solidFill>
              </a:rPr>
              <a:t>소셜 관계지수 산정을 위해 사용되는 '직업적'인 특성만 유사하더라도 원하는 정보 획득 용이</a:t>
            </a:r>
          </a:p>
        </p:txBody>
      </p:sp>
      <p:pic>
        <p:nvPicPr>
          <p:cNvPr id="33821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23620" y="1946275"/>
            <a:ext cx="4724400" cy="3046730"/>
          </a:xfrm>
          <a:prstGeom prst="rect">
            <a:avLst/>
          </a:prstGeom>
        </p:spPr>
      </p:pic>
      <p:sp>
        <p:nvSpPr>
          <p:cNvPr id="33822" name="Shape"/>
          <p:cNvSpPr/>
          <p:nvPr/>
        </p:nvSpPr>
        <p:spPr>
          <a:xfrm>
            <a:off x="6783070" y="2829560"/>
            <a:ext cx="318833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IT업계 종사자가 원하는 결과</a:t>
            </a:r>
          </a:p>
        </p:txBody>
      </p:sp>
      <p:sp>
        <p:nvSpPr>
          <p:cNvPr id="33823" name="Shape"/>
          <p:cNvSpPr/>
          <p:nvPr/>
        </p:nvSpPr>
        <p:spPr>
          <a:xfrm>
            <a:off x="7888605" y="3286760"/>
            <a:ext cx="464185" cy="33591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ko-KR" sz="1600" b="1">
                <a:solidFill>
                  <a:schemeClr val="accent1"/>
                </a:solidFill>
              </a:rPr>
              <a:t>VS</a:t>
            </a:r>
          </a:p>
        </p:txBody>
      </p:sp>
      <p:grpSp>
        <p:nvGrpSpPr>
          <p:cNvPr id="33824" name="Group Shape"/>
          <p:cNvGrpSpPr/>
          <p:nvPr/>
        </p:nvGrpSpPr>
        <p:grpSpPr>
          <a:xfrm>
            <a:off x="6377305" y="2828925"/>
            <a:ext cx="406400" cy="396875"/>
            <a:chOff x="6377305" y="2828925"/>
            <a:chExt cx="406400" cy="396875"/>
          </a:xfrm>
        </p:grpSpPr>
        <p:sp>
          <p:nvSpPr>
            <p:cNvPr id="33825" name="Shape"/>
            <p:cNvSpPr/>
            <p:nvPr/>
          </p:nvSpPr>
          <p:spPr>
            <a:xfrm>
              <a:off x="6386830" y="2828925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26" name="Shape"/>
            <p:cNvSpPr/>
            <p:nvPr/>
          </p:nvSpPr>
          <p:spPr>
            <a:xfrm>
              <a:off x="6377305" y="2886710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sp>
        <p:nvSpPr>
          <p:cNvPr id="33827" name="Shape"/>
          <p:cNvSpPr/>
          <p:nvPr/>
        </p:nvSpPr>
        <p:spPr>
          <a:xfrm>
            <a:off x="6774180" y="3714115"/>
            <a:ext cx="3197225" cy="36639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t">
            <a:spAutoFit/>
          </a:bodyPr>
          <a:lstStyle/>
          <a:p>
            <a:pPr>
              <a:buNone/>
            </a:pPr>
            <a:r>
              <a:rPr lang="en-US" altLang="en-US">
                <a:solidFill>
                  <a:srgbClr val="595959"/>
                </a:solidFill>
              </a:rPr>
              <a:t>의학계 종사자가 원하는 결과</a:t>
            </a:r>
          </a:p>
        </p:txBody>
      </p:sp>
      <p:grpSp>
        <p:nvGrpSpPr>
          <p:cNvPr id="33828" name="Group Shape"/>
          <p:cNvGrpSpPr/>
          <p:nvPr/>
        </p:nvGrpSpPr>
        <p:grpSpPr>
          <a:xfrm>
            <a:off x="6377305" y="3713480"/>
            <a:ext cx="396875" cy="396240"/>
            <a:chOff x="6377305" y="3713480"/>
            <a:chExt cx="396875" cy="396240"/>
          </a:xfrm>
        </p:grpSpPr>
        <p:sp>
          <p:nvSpPr>
            <p:cNvPr id="33829" name="Shape"/>
            <p:cNvSpPr/>
            <p:nvPr/>
          </p:nvSpPr>
          <p:spPr>
            <a:xfrm>
              <a:off x="6377305" y="371348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0" name="Shape"/>
            <p:cNvSpPr/>
            <p:nvPr/>
          </p:nvSpPr>
          <p:spPr>
            <a:xfrm>
              <a:off x="6377305" y="376745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sp>
        <p:nvSpPr>
          <p:cNvPr id="33820" name="Shape"/>
          <p:cNvSpPr/>
          <p:nvPr/>
        </p:nvSpPr>
        <p:spPr>
          <a:xfrm rot="5400000">
            <a:off x="7700478" y="4465755"/>
            <a:ext cx="946457" cy="374564"/>
          </a:xfrm>
          <a:prstGeom prst="rightArrow">
            <a:avLst/>
          </a:prstGeom>
          <a:solidFill>
            <a:schemeClr val="accent3"/>
          </a:solidFill>
          <a:ln w="9525" cap="flat" cmpd="sng">
            <a:noFill/>
            <a:prstDash val="solid"/>
            <a:round/>
          </a:ln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none">
            <a:schemeClr val="lt1"/>
          </a:fontRef>
        </p:style>
        <p:txBody>
          <a:bodyPr vert="horz" lIns="91440" tIns="45720" rIns="91440" bIns="45720" numCol="1" spcCol="0" anchor="ctr">
            <a:noAutofit/>
          </a:bodyPr>
          <a:lstStyle/>
          <a:p>
            <a:pPr algn="ctr">
              <a:buNone/>
            </a:pPr>
            <a:endParaRPr lang="ko-KR" altLang="en-US" sz="2700">
              <a:latin typeface="Arial"/>
              <a:ea typeface="Arial"/>
              <a:cs typeface="Arial"/>
            </a:endParaRPr>
          </a:p>
        </p:txBody>
      </p:sp>
      <p:grpSp>
        <p:nvGrpSpPr>
          <p:cNvPr id="33831" name="Group Shape"/>
          <p:cNvGrpSpPr/>
          <p:nvPr/>
        </p:nvGrpSpPr>
        <p:grpSpPr>
          <a:xfrm>
            <a:off x="1080135" y="2432050"/>
            <a:ext cx="407035" cy="396875"/>
            <a:chOff x="1080135" y="2432050"/>
            <a:chExt cx="407035" cy="396875"/>
          </a:xfrm>
        </p:grpSpPr>
        <p:sp>
          <p:nvSpPr>
            <p:cNvPr id="33832" name="Shape"/>
            <p:cNvSpPr/>
            <p:nvPr/>
          </p:nvSpPr>
          <p:spPr>
            <a:xfrm>
              <a:off x="1089660" y="243205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3" name="Shape"/>
            <p:cNvSpPr/>
            <p:nvPr/>
          </p:nvSpPr>
          <p:spPr>
            <a:xfrm>
              <a:off x="1080135" y="248983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4" name="Group Shape"/>
          <p:cNvGrpSpPr/>
          <p:nvPr/>
        </p:nvGrpSpPr>
        <p:grpSpPr>
          <a:xfrm>
            <a:off x="3444875" y="3782060"/>
            <a:ext cx="407035" cy="396875"/>
            <a:chOff x="3444875" y="3782060"/>
            <a:chExt cx="407035" cy="396875"/>
          </a:xfrm>
        </p:grpSpPr>
        <p:sp>
          <p:nvSpPr>
            <p:cNvPr id="33835" name="Shape"/>
            <p:cNvSpPr/>
            <p:nvPr/>
          </p:nvSpPr>
          <p:spPr>
            <a:xfrm>
              <a:off x="3454400" y="3782060"/>
              <a:ext cx="396875" cy="396875"/>
            </a:xfrm>
            <a:prstGeom prst="rect">
              <a:avLst/>
            </a:prstGeom>
            <a:solidFill>
              <a:schemeClr val="accent4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6" name="Shape"/>
            <p:cNvSpPr/>
            <p:nvPr/>
          </p:nvSpPr>
          <p:spPr>
            <a:xfrm>
              <a:off x="3444875" y="383984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1</a:t>
              </a:r>
            </a:p>
          </p:txBody>
        </p:sp>
      </p:grpSp>
      <p:grpSp>
        <p:nvGrpSpPr>
          <p:cNvPr id="33837" name="Group Shape"/>
          <p:cNvGrpSpPr/>
          <p:nvPr/>
        </p:nvGrpSpPr>
        <p:grpSpPr>
          <a:xfrm>
            <a:off x="3444875" y="2432050"/>
            <a:ext cx="396875" cy="396240"/>
            <a:chOff x="3444875" y="2432050"/>
            <a:chExt cx="396875" cy="396240"/>
          </a:xfrm>
        </p:grpSpPr>
        <p:sp>
          <p:nvSpPr>
            <p:cNvPr id="33838" name="Shape"/>
            <p:cNvSpPr/>
            <p:nvPr/>
          </p:nvSpPr>
          <p:spPr>
            <a:xfrm>
              <a:off x="3444875" y="243205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39" name="Shape"/>
            <p:cNvSpPr/>
            <p:nvPr/>
          </p:nvSpPr>
          <p:spPr>
            <a:xfrm>
              <a:off x="3444875" y="248602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  <p:grpSp>
        <p:nvGrpSpPr>
          <p:cNvPr id="33840" name="Group Shape"/>
          <p:cNvGrpSpPr/>
          <p:nvPr/>
        </p:nvGrpSpPr>
        <p:grpSpPr>
          <a:xfrm>
            <a:off x="4671695" y="3763010"/>
            <a:ext cx="396875" cy="396240"/>
            <a:chOff x="4671695" y="3763010"/>
            <a:chExt cx="396875" cy="396240"/>
          </a:xfrm>
        </p:grpSpPr>
        <p:sp>
          <p:nvSpPr>
            <p:cNvPr id="33841" name="Shape"/>
            <p:cNvSpPr/>
            <p:nvPr/>
          </p:nvSpPr>
          <p:spPr>
            <a:xfrm>
              <a:off x="4671695" y="3763010"/>
              <a:ext cx="396875" cy="396875"/>
            </a:xfrm>
            <a:prstGeom prst="rect">
              <a:avLst/>
            </a:prstGeom>
            <a:solidFill>
              <a:schemeClr val="accent3">
                <a:alpha val="100000"/>
              </a:schemeClr>
            </a:solidFill>
            <a:ln w="9525" cap="flat" cmpd="sng">
              <a:noFill/>
              <a:prstDash val="solid"/>
              <a:round/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none">
              <a:schemeClr val="lt1"/>
            </a:fontRef>
          </p:style>
          <p:txBody>
            <a:bodyPr vert="horz" lIns="91440" tIns="45720" rIns="91440" bIns="45720" numCol="1" spcCol="0" anchor="ctr">
              <a:noAutofit/>
            </a:bodyPr>
            <a:lstStyle/>
            <a:p>
              <a:pPr algn="ctr">
                <a:buNone/>
              </a:pPr>
              <a:endParaRPr lang="ko-KR" altLang="en-US" sz="2700">
                <a:latin typeface="Arial"/>
                <a:ea typeface="Arial"/>
                <a:cs typeface="Arial"/>
              </a:endParaRPr>
            </a:p>
          </p:txBody>
        </p:sp>
        <p:sp>
          <p:nvSpPr>
            <p:cNvPr id="33842" name="Shape"/>
            <p:cNvSpPr/>
            <p:nvPr/>
          </p:nvSpPr>
          <p:spPr>
            <a:xfrm>
              <a:off x="4671695" y="3816985"/>
              <a:ext cx="396875" cy="288925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</a:ln>
          </p:spPr>
          <p:txBody>
            <a:bodyPr vert="horz" lIns="0" tIns="0" rIns="0" bIns="0" numCol="1" spcCol="0" anchor="ctr">
              <a:noAutofit/>
            </a:bodyPr>
            <a:lstStyle/>
            <a:p>
              <a:pPr marL="0" indent="0" algn="ctr" defTabSz="914400" rtl="0" eaLnBrk="0" latinLnBrk="1" hangingPunct="1">
                <a:spcBef>
                  <a:spcPct val="20000"/>
                </a:spcBef>
                <a:buNone/>
              </a:pPr>
              <a:r>
                <a:rPr lang="en-US" altLang="en-US" sz="2000" b="1" kern="1200">
                  <a:solidFill>
                    <a:schemeClr val="bg1"/>
                  </a:solidFill>
                  <a:latin typeface="Arial"/>
                  <a:ea typeface="Arial"/>
                  <a:cs typeface="Arial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c="http://schemas.openxmlformats.org/drawingml/2006/chart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lIns="91440" tIns="45720" rIns="91440" bIns="45720" vert="horz" numCol="1" spcCol="0" anchor="ctr">
            <a:noAutofit/>
          </a:bodyPr>
          <a:lstStyle/>
          <a:p>
            <a:pPr>
              <a:buNone/>
            </a:pPr>
            <a:r>
              <a:rPr lang="en-US" altLang="en-US" smtClean="0"/>
              <a:t>구</a:t>
            </a:r>
            <a:r>
              <a:rPr lang="en-US" altLang="en-US" smtClean="0"/>
              <a:t> </a:t>
            </a:r>
            <a:r>
              <a:rPr lang="en-US" altLang="en-US" smtClean="0"/>
              <a:t>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581089" y="2902395"/>
            <a:ext cx="4573323" cy="2864220"/>
          </a:xfrm>
          <a:prstGeom prst="rect">
            <a:avLst/>
          </a:prstGeom>
        </p:spPr>
      </p:pic>
      <p:sp>
        <p:nvSpPr>
          <p:cNvPr id="34820" name="Shape"/>
          <p:cNvSpPr/>
          <p:nvPr/>
        </p:nvSpPr>
        <p:spPr>
          <a:xfrm>
            <a:off x="295645" y="2056483"/>
            <a:ext cx="8507095" cy="762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lIns="91440" tIns="45720" rIns="91440" bIns="45720" vert="horz" numCol="1" spcCol="0" anchor="t">
            <a:spAutoFit/>
          </a:bodyPr>
          <a:lstStyle/>
          <a:p>
            <a:pPr>
              <a:buNone/>
            </a:pPr>
            <a:r>
              <a:rPr lang="en-US" altLang="en-US" smtClean="0" sz="2200"/>
              <a:t>웹</a:t>
            </a:r>
            <a:r>
              <a:rPr lang="en-US" altLang="en-US" smtClean="0" sz="2200"/>
              <a:t> </a:t>
            </a:r>
            <a:r>
              <a:rPr lang="en-US" altLang="en-US" smtClean="0" sz="2200"/>
              <a:t>사용자들이</a:t>
            </a:r>
            <a:r>
              <a:rPr lang="en-US" altLang="en-US" smtClean="0" sz="2200"/>
              <a:t> </a:t>
            </a:r>
            <a:r>
              <a:rPr lang="en-US" altLang="en-US" smtClean="0" sz="2200"/>
              <a:t>갖는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내재적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속성</a:t>
            </a:r>
            <a:r>
              <a:rPr lang="en-US" altLang="en-US" smtClean="0" sz="2200"/>
              <a:t>과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토픽</a:t>
            </a:r>
            <a:r>
              <a:rPr lang="en-US" altLang="en-US" smtClean="0" sz="2200"/>
              <a:t> </a:t>
            </a:r>
            <a:r>
              <a:rPr lang="en-US" altLang="en-US" smtClean="0" sz="2200"/>
              <a:t>간에</a:t>
            </a:r>
            <a:r>
              <a:rPr lang="en-US" altLang="en-US" smtClean="0" sz="2200"/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상호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연관성</a:t>
            </a:r>
            <a:r>
              <a:rPr lang="en-US" altLang="en-US" smtClean="0" sz="2200">
                <a:solidFill>
                  <a:schemeClr val="accent2"/>
                </a:solidFill>
              </a:rPr>
              <a:t> </a:t>
            </a:r>
            <a:r>
              <a:rPr lang="en-US" altLang="en-US" smtClean="0" sz="2200">
                <a:solidFill>
                  <a:schemeClr val="accent2"/>
                </a:solidFill>
              </a:rPr>
              <a:t>고려</a:t>
            </a:r>
            <a:r>
              <a:rPr lang="en-US" altLang="en-US" smtClean="0" sz="2200"/>
              <a:t>하여</a:t>
            </a:r>
            <a:endParaRPr lang="en-US" altLang="en-US" smtClean="0"/>
          </a:p>
          <a:p>
            <a:pPr>
              <a:buNone/>
            </a:pPr>
            <a:r>
              <a:rPr lang="en-US" altLang="en-US" smtClean="0" sz="2200"/>
              <a:t>소셜관계</a:t>
            </a:r>
            <a:r>
              <a:rPr lang="en-US" altLang="en-US" smtClean="0" sz="2200"/>
              <a:t> </a:t>
            </a:r>
            <a:r>
              <a:rPr lang="en-US" altLang="en-US" smtClean="0" sz="2200"/>
              <a:t>지수</a:t>
            </a:r>
            <a:r>
              <a:rPr lang="en-US" altLang="en-US" smtClean="0" sz="2200"/>
              <a:t> </a:t>
            </a:r>
            <a:r>
              <a:rPr lang="en-US" altLang="en-US" smtClean="0" sz="2200"/>
              <a:t>계산</a:t>
            </a:r>
            <a:r>
              <a:rPr lang="en-US" altLang="en-US" smtClean="0" sz="2200"/>
              <a:t> </a:t>
            </a:r>
            <a:r>
              <a:rPr lang="en-US" altLang="en-US" smtClean="0" sz="2200"/>
              <a:t>및</a:t>
            </a:r>
            <a:r>
              <a:rPr lang="en-US" altLang="en-US" smtClean="0" sz="2200"/>
              <a:t> </a:t>
            </a:r>
            <a:r>
              <a:rPr lang="en-US" altLang="en-US" smtClean="0" sz="2200"/>
              <a:t>전문가</a:t>
            </a:r>
            <a:r>
              <a:rPr lang="en-US" altLang="en-US" smtClean="0" sz="2200"/>
              <a:t> </a:t>
            </a:r>
            <a:r>
              <a:rPr lang="en-US" altLang="en-US" smtClean="0" sz="2200"/>
              <a:t>추천</a:t>
            </a:r>
            <a:r>
              <a:rPr lang="en-US" altLang="en-US" smtClean="0" sz="2200"/>
              <a:t> </a:t>
            </a:r>
          </a:p>
        </p:txBody>
      </p:sp>
      <p:sp>
        <p:nvSpPr>
          <p:cNvPr id="34821" name="Shape"/>
          <p:cNvSpPr/>
          <p:nvPr/>
        </p:nvSpPr>
        <p:spPr>
          <a:xfrm>
            <a:off x="5154808" y="4148934"/>
            <a:ext cx="6912610" cy="640080"/>
          </a:xfrm>
          <a:prstGeom prst="rect">
            <a:avLst/>
          </a:prstGeom>
          <a:noFill/>
          <a:ln w="15240">
            <a:noFill/>
          </a:ln>
        </p:spPr>
        <p:txBody>
          <a:bodyPr lIns="91440" tIns="45720" rIns="91440" bIns="45720" vert="horz" numCol="1" spcCol="0" anchor="t">
            <a:spAutoFit/>
          </a:bodyPr>
          <a:lstStyle/>
          <a:p>
            <a:pPr algn="l">
              <a:buNone/>
            </a:pPr>
            <a:r>
              <a:rPr lang="en-US" altLang="en-US" smtClean="0"/>
              <a:t>그림</a:t>
            </a:r>
            <a:r>
              <a:rPr lang="en-US" altLang="en-US" smtClean="0"/>
              <a:t>.</a:t>
            </a:r>
            <a:r>
              <a:rPr lang="en-US" altLang="en-US" smtClean="0"/>
              <a:t> </a:t>
            </a:r>
            <a:r>
              <a:rPr lang="en-US" altLang="en-US" smtClean="0"/>
              <a:t>연관성</a:t>
            </a:r>
            <a:r>
              <a:rPr lang="en-US" altLang="en-US" smtClean="0"/>
              <a:t> </a:t>
            </a:r>
            <a:r>
              <a:rPr lang="en-US" altLang="en-US" smtClean="0"/>
              <a:t>행렬</a:t>
            </a:r>
            <a:r>
              <a:rPr lang="en-US" altLang="en-US" smtClean="0"/>
              <a:t> </a:t>
            </a:r>
            <a:r>
              <a:rPr lang="en-US" altLang="en-US" smtClean="0"/>
              <a:t>(</a:t>
            </a:r>
            <a:r>
              <a:rPr lang="en-US" altLang="en-US" smtClean="0"/>
              <a:t>Association</a:t>
            </a:r>
            <a:r>
              <a:rPr lang="en-US" altLang="en-US" smtClean="0"/>
              <a:t> </a:t>
            </a:r>
            <a:r>
              <a:rPr lang="en-US" altLang="en-US" smtClean="0"/>
              <a:t>Matrix</a:t>
            </a:r>
            <a:r>
              <a:rPr lang="en-US" altLang="en-US" smtClean="0"/>
              <a:t>)</a:t>
            </a:r>
            <a:endParaRPr lang="en-US" altLang="en-US" smtClean="0"/>
          </a:p>
          <a:p>
            <a:pPr algn="l">
              <a:buNone/>
            </a:pPr>
            <a:r>
              <a:rPr lang="en-US" altLang="en-US" smtClean="0"/>
              <a:t>내재적</a:t>
            </a:r>
            <a:r>
              <a:rPr lang="en-US" altLang="en-US" smtClean="0"/>
              <a:t> </a:t>
            </a:r>
            <a:r>
              <a:rPr lang="en-US" altLang="en-US" smtClean="0"/>
              <a:t>속성이</a:t>
            </a:r>
            <a:r>
              <a:rPr lang="en-US" altLang="en-US" smtClean="0"/>
              <a:t> </a:t>
            </a:r>
            <a:r>
              <a:rPr lang="en-US" altLang="en-US" smtClean="0"/>
              <a:t> </a:t>
            </a:r>
            <a:r>
              <a:rPr lang="en-US" altLang="en-US" smtClean="0"/>
              <a:t>토</a:t>
            </a:r>
            <a:r>
              <a:rPr lang="en-US" altLang="en-US" smtClean="0"/>
              <a:t>픽에</a:t>
            </a:r>
            <a:r>
              <a:rPr lang="en-US" altLang="en-US" smtClean="0"/>
              <a:t> </a:t>
            </a:r>
            <a:r>
              <a:rPr lang="en-US" altLang="en-US" smtClean="0"/>
              <a:t>영향을</a:t>
            </a:r>
            <a:r>
              <a:rPr lang="en-US" altLang="en-US" smtClean="0"/>
              <a:t> </a:t>
            </a:r>
            <a:r>
              <a:rPr lang="en-US" altLang="en-US" smtClean="0"/>
              <a:t>받으면</a:t>
            </a:r>
            <a:r>
              <a:rPr lang="en-US" altLang="en-US" smtClean="0"/>
              <a:t> </a:t>
            </a:r>
            <a:r>
              <a:rPr lang="en-US" altLang="en-US" smtClean="0"/>
              <a:t>‘</a:t>
            </a:r>
            <a:r>
              <a:rPr lang="en-US" altLang="en-US" smtClean="0"/>
              <a:t>1</a:t>
            </a:r>
            <a:r>
              <a:rPr lang="en-US" altLang="en-US" smtClean="0"/>
              <a:t>’</a:t>
            </a:r>
            <a:r>
              <a:rPr lang="en-US" altLang="en-US" smtClean="0"/>
              <a:t>,</a:t>
            </a:r>
            <a:r>
              <a:rPr lang="en-US" altLang="en-US" smtClean="0"/>
              <a:t> </a:t>
            </a:r>
            <a:r>
              <a:rPr lang="en-US" altLang="en-US" smtClean="0"/>
              <a:t>영향을</a:t>
            </a:r>
            <a:r>
              <a:rPr lang="en-US" altLang="en-US" smtClean="0"/>
              <a:t> </a:t>
            </a:r>
            <a:r>
              <a:rPr lang="en-US" altLang="en-US" smtClean="0"/>
              <a:t>받지</a:t>
            </a:r>
            <a:r>
              <a:rPr lang="en-US" altLang="en-US" smtClean="0"/>
              <a:t> </a:t>
            </a:r>
            <a:r>
              <a:rPr lang="en-US" altLang="en-US" smtClean="0"/>
              <a:t>않으면</a:t>
            </a:r>
            <a:r>
              <a:rPr lang="en-US" altLang="en-US" smtClean="0"/>
              <a:t> </a:t>
            </a:r>
            <a:r>
              <a:rPr lang="en-US" altLang="en-US" smtClean="0"/>
              <a:t>‘</a:t>
            </a:r>
            <a:r>
              <a:rPr lang="en-US" altLang="en-US" smtClean="0"/>
              <a:t>0</a:t>
            </a:r>
            <a:r>
              <a:rPr lang="en-US" altLang="en-US" smtClean="0"/>
              <a:t>’</a:t>
            </a:r>
            <a:r>
              <a:rPr lang="en-US" altLang="en-US" smtClean="0"/>
              <a:t> </a:t>
            </a:r>
            <a:r>
              <a:rPr lang="en-US" altLang="en-US" smtClean="0"/>
              <a:t>부여</a:t>
            </a:r>
            <a:endParaRPr lang="en-US" altLang="en-US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/>
          <a:p>
            <a:pPr>
              <a:buNone/>
            </a:pPr>
            <a:r>
              <a:rPr lang="en-US" altLang="en-US"/>
              <a:t>구 현</a:t>
            </a:r>
          </a:p>
        </p:txBody>
      </p:sp>
      <p:pic>
        <p:nvPicPr>
          <p:cNvPr id="34819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07481" y="1914624"/>
            <a:ext cx="3829050" cy="1306429"/>
          </a:xfrm>
          <a:prstGeom prst="rect">
            <a:avLst/>
          </a:prstGeom>
        </p:spPr>
      </p:pic>
      <p:sp>
        <p:nvSpPr>
          <p:cNvPr id="7" name="Shape">
            <a:extLst>
              <a:ext uri="{FF2B5EF4-FFF2-40B4-BE49-F238E27FC236}">
                <a16:creationId xmlns:a16="http://schemas.microsoft.com/office/drawing/2014/main" id="{CE89C1BC-FDF1-4BD1-8832-DE9DDCFC6248}"/>
              </a:ext>
            </a:extLst>
          </p:cNvPr>
          <p:cNvSpPr/>
          <p:nvPr/>
        </p:nvSpPr>
        <p:spPr>
          <a:xfrm>
            <a:off x="3941337" y="2242415"/>
            <a:ext cx="4403492" cy="646331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수식</a:t>
            </a:r>
            <a:r>
              <a:rPr lang="en-US" altLang="en-US" dirty="0"/>
              <a:t>. </a:t>
            </a:r>
            <a:r>
              <a:rPr lang="en-US" altLang="en-US" dirty="0" err="1"/>
              <a:t>토픽의</a:t>
            </a:r>
            <a:r>
              <a:rPr lang="en-US" altLang="en-US" dirty="0"/>
              <a:t> </a:t>
            </a:r>
            <a:r>
              <a:rPr lang="en-US" altLang="en-US" dirty="0" err="1"/>
              <a:t>영향을</a:t>
            </a:r>
            <a:r>
              <a:rPr lang="en-US" altLang="en-US" dirty="0"/>
              <a:t> </a:t>
            </a:r>
            <a:r>
              <a:rPr lang="en-US" altLang="en-US" dirty="0" err="1"/>
              <a:t>받을</a:t>
            </a:r>
            <a:r>
              <a:rPr lang="en-US" altLang="en-US" dirty="0"/>
              <a:t> 때 </a:t>
            </a:r>
            <a:r>
              <a:rPr lang="en-US" altLang="en-US" dirty="0" err="1"/>
              <a:t>사용자</a:t>
            </a:r>
            <a:r>
              <a:rPr lang="en-US" altLang="en-US" dirty="0"/>
              <a:t> </a:t>
            </a:r>
            <a:r>
              <a:rPr lang="en-US" altLang="en-US" dirty="0" err="1"/>
              <a:t>간의</a:t>
            </a:r>
            <a:r>
              <a:rPr lang="en-US" altLang="en-US" dirty="0"/>
              <a:t> </a:t>
            </a:r>
            <a:endParaRPr lang="ko-KR" altLang="en-US" dirty="0">
              <a:cs typeface="Arial"/>
            </a:endParaRPr>
          </a:p>
          <a:p>
            <a:pPr algn="ctr">
              <a:buNone/>
            </a:pPr>
            <a:r>
              <a:rPr lang="en-US" altLang="en-US" dirty="0" err="1"/>
              <a:t>소셜</a:t>
            </a:r>
            <a:r>
              <a:rPr lang="en-US" altLang="en-US" dirty="0"/>
              <a:t> </a:t>
            </a:r>
            <a:r>
              <a:rPr lang="en-US" altLang="en-US" dirty="0" err="1"/>
              <a:t>관계</a:t>
            </a:r>
            <a:r>
              <a:rPr lang="en-US" altLang="en-US" dirty="0"/>
              <a:t> </a:t>
            </a:r>
            <a:r>
              <a:rPr lang="en-US" altLang="en-US" dirty="0" err="1"/>
              <a:t>랭크</a:t>
            </a:r>
            <a:r>
              <a:rPr lang="en-US" altLang="en-US" dirty="0"/>
              <a:t> 및 </a:t>
            </a:r>
            <a:r>
              <a:rPr lang="en-US" altLang="en-US" dirty="0" err="1"/>
              <a:t>전문가</a:t>
            </a:r>
            <a:r>
              <a:rPr lang="en-US" altLang="en-US" dirty="0"/>
              <a:t> </a:t>
            </a:r>
            <a:r>
              <a:rPr lang="en-US" altLang="en-US" dirty="0" err="1"/>
              <a:t>추천</a:t>
            </a:r>
            <a:r>
              <a:rPr lang="en-US" altLang="en-US" dirty="0"/>
              <a:t> 식</a:t>
            </a:r>
            <a:endParaRPr lang="en-US" dirty="0">
              <a:cs typeface="Arial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B21476B-44D2-4F0F-BF91-56D79658D4BF}"/>
              </a:ext>
            </a:extLst>
          </p:cNvPr>
          <p:cNvGrpSpPr/>
          <p:nvPr/>
        </p:nvGrpSpPr>
        <p:grpSpPr>
          <a:xfrm>
            <a:off x="2607836" y="2995871"/>
            <a:ext cx="9396597" cy="2580754"/>
            <a:chOff x="191494" y="3427003"/>
            <a:chExt cx="9396597" cy="2580754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0247E90E-3C1D-4041-AF1A-A3EECBD9D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8242" y="3427003"/>
              <a:ext cx="4407568" cy="2580754"/>
            </a:xfrm>
            <a:prstGeom prst="rect">
              <a:avLst/>
            </a:prstGeom>
          </p:spPr>
        </p:pic>
        <p:sp>
          <p:nvSpPr>
            <p:cNvPr id="9" name="Shape">
              <a:extLst>
                <a:ext uri="{FF2B5EF4-FFF2-40B4-BE49-F238E27FC236}">
                  <a16:creationId xmlns:a16="http://schemas.microsoft.com/office/drawing/2014/main" id="{1994E00A-F99C-4050-87A5-E95EB0D10D18}"/>
                </a:ext>
              </a:extLst>
            </p:cNvPr>
            <p:cNvSpPr/>
            <p:nvPr/>
          </p:nvSpPr>
          <p:spPr>
            <a:xfrm>
              <a:off x="191494" y="4167468"/>
              <a:ext cx="2488465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/>
                <a:t>사용자</a:t>
              </a:r>
              <a:r>
                <a:rPr lang="en-US" altLang="en-US" dirty="0"/>
                <a:t> </a:t>
              </a:r>
              <a:r>
                <a:rPr lang="en-US" altLang="en-US" dirty="0" err="1"/>
                <a:t>i의</a:t>
              </a:r>
              <a:r>
                <a:rPr lang="en-US" altLang="en-US" dirty="0"/>
                <a:t> </a:t>
              </a:r>
              <a:r>
                <a:rPr lang="en-US" altLang="en-US" dirty="0" err="1"/>
                <a:t>내재적</a:t>
              </a:r>
              <a:r>
                <a:rPr lang="en-US" altLang="en-US" dirty="0"/>
                <a:t> </a:t>
              </a:r>
              <a:r>
                <a:rPr lang="en-US" altLang="en-US" dirty="0" err="1"/>
                <a:t>속성</a:t>
              </a:r>
              <a:endParaRPr lang="en-US" altLang="en-US" dirty="0" err="1">
                <a:cs typeface="Arial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07642F46-A12C-4D18-B87B-52D3EBA60B6E}"/>
                </a:ext>
              </a:extLst>
            </p:cNvPr>
            <p:cNvSpPr/>
            <p:nvPr/>
          </p:nvSpPr>
          <p:spPr>
            <a:xfrm>
              <a:off x="6498048" y="4147413"/>
              <a:ext cx="3090043" cy="369332"/>
            </a:xfrm>
            <a:prstGeom prst="rect">
              <a:avLst/>
            </a:prstGeom>
            <a:noFill/>
            <a:ln w="15240">
              <a:noFill/>
            </a:ln>
          </p:spPr>
          <p:txBody>
            <a:bodyPr vert="horz" wrap="square" lIns="91440" tIns="45720" rIns="91440" bIns="45720" numCol="1" spcCol="0" anchor="t">
              <a:spAutoFit/>
            </a:bodyPr>
            <a:lstStyle/>
            <a:p>
              <a:r>
                <a:rPr lang="en-US" altLang="en-US" dirty="0" err="1">
                  <a:cs typeface="Arial"/>
                </a:rPr>
                <a:t>사용자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i의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추천도</a:t>
              </a:r>
              <a:r>
                <a:rPr lang="en-US" altLang="en-US" dirty="0">
                  <a:cs typeface="Arial"/>
                </a:rPr>
                <a:t> </a:t>
              </a:r>
              <a:r>
                <a:rPr lang="en-US" altLang="en-US" dirty="0" err="1">
                  <a:cs typeface="Arial"/>
                </a:rPr>
                <a:t>계산</a:t>
              </a:r>
              <a:r>
                <a:rPr lang="en-US" altLang="en-US" dirty="0">
                  <a:cs typeface="Arial"/>
                </a:rPr>
                <a:t> </a:t>
              </a:r>
              <a:r>
                <a:rPr lang="en-US" altLang="en-US" dirty="0" err="1">
                  <a:cs typeface="Arial"/>
                </a:rPr>
                <a:t>결과</a:t>
              </a:r>
              <a:endParaRPr lang="en-US" altLang="en-US" dirty="0">
                <a:cs typeface="Arial"/>
              </a:endParaRPr>
            </a:p>
          </p:txBody>
        </p:sp>
      </p:grpSp>
      <p:sp>
        <p:nvSpPr>
          <p:cNvPr id="11" name="Shape">
            <a:extLst>
              <a:ext uri="{FF2B5EF4-FFF2-40B4-BE49-F238E27FC236}">
                <a16:creationId xmlns:a16="http://schemas.microsoft.com/office/drawing/2014/main" id="{7453C021-A68D-4DD1-B604-5B62B96CABBF}"/>
              </a:ext>
            </a:extLst>
          </p:cNvPr>
          <p:cNvSpPr/>
          <p:nvPr/>
        </p:nvSpPr>
        <p:spPr>
          <a:xfrm>
            <a:off x="5585652" y="5340548"/>
            <a:ext cx="3330675" cy="615553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pPr algn="ctr"/>
            <a:r>
              <a:rPr lang="en-US" altLang="en-US" dirty="0" err="1"/>
              <a:t>토픽</a:t>
            </a:r>
            <a:r>
              <a:rPr lang="en-US" altLang="en-US" dirty="0"/>
              <a:t> </a:t>
            </a:r>
            <a:r>
              <a:rPr lang="en-US" altLang="en-US" dirty="0" err="1"/>
              <a:t>j와</a:t>
            </a:r>
            <a:r>
              <a:rPr lang="en-US" altLang="en-US" dirty="0"/>
              <a:t> </a:t>
            </a:r>
            <a:r>
              <a:rPr lang="en-US" altLang="en-US" dirty="0" err="1"/>
              <a:t>내재적</a:t>
            </a:r>
            <a:r>
              <a:rPr lang="en-US" altLang="en-US" dirty="0"/>
              <a:t> </a:t>
            </a:r>
            <a:r>
              <a:rPr lang="en-US" altLang="en-US" dirty="0" err="1"/>
              <a:t>속성</a:t>
            </a:r>
            <a:r>
              <a:rPr lang="en-US" altLang="en-US" dirty="0"/>
              <a:t> 간 </a:t>
            </a:r>
            <a:r>
              <a:rPr lang="en-US" altLang="en-US" dirty="0" err="1"/>
              <a:t>연관성</a:t>
            </a:r>
            <a:endParaRPr lang="en-US" altLang="en-US" dirty="0">
              <a:cs typeface="Arial"/>
            </a:endParaRPr>
          </a:p>
          <a:p>
            <a:pPr algn="ctr"/>
            <a:r>
              <a:rPr lang="en-US" sz="1600" dirty="0">
                <a:cs typeface="Arial"/>
              </a:rPr>
              <a:t>(Association </a:t>
            </a:r>
            <a:r>
              <a:rPr lang="en-US" sz="1600" dirty="0" err="1">
                <a:cs typeface="Arial"/>
              </a:rPr>
              <a:t>Matrix의</a:t>
            </a:r>
            <a:r>
              <a:rPr lang="en-US" sz="1600" dirty="0">
                <a:cs typeface="Arial"/>
              </a:rPr>
              <a:t> Vector)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98EF8B3-1385-44CE-8C07-4DABC69138D3}"/>
              </a:ext>
            </a:extLst>
          </p:cNvPr>
          <p:cNvCxnSpPr/>
          <p:nvPr/>
        </p:nvCxnSpPr>
        <p:spPr>
          <a:xfrm>
            <a:off x="7243010" y="4876800"/>
            <a:ext cx="2006" cy="49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699CA07-24D9-43FF-A6A6-9C776A67D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720132"/>
              </p:ext>
            </p:extLst>
          </p:nvPr>
        </p:nvGraphicFramePr>
        <p:xfrm>
          <a:off x="2292417" y="4141350"/>
          <a:ext cx="281670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903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366085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511716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233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동일병과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 다름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33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graphicFrame>
        <p:nvGraphicFramePr>
          <p:cNvPr id="16" name="표 5">
            <a:extLst>
              <a:ext uri="{FF2B5EF4-FFF2-40B4-BE49-F238E27FC236}">
                <a16:creationId xmlns:a16="http://schemas.microsoft.com/office/drawing/2014/main" id="{24484265-9871-42BC-9DE1-1738E453C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127972"/>
              </p:ext>
            </p:extLst>
          </p:nvPr>
        </p:nvGraphicFramePr>
        <p:xfrm>
          <a:off x="2065421" y="5414210"/>
          <a:ext cx="3570533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881">
                  <a:extLst>
                    <a:ext uri="{9D8B030D-6E8A-4147-A177-3AD203B41FA5}">
                      <a16:colId xmlns:a16="http://schemas.microsoft.com/office/drawing/2014/main" val="810175350"/>
                    </a:ext>
                  </a:extLst>
                </a:gridCol>
                <a:gridCol w="1602283">
                  <a:extLst>
                    <a:ext uri="{9D8B030D-6E8A-4147-A177-3AD203B41FA5}">
                      <a16:colId xmlns:a16="http://schemas.microsoft.com/office/drawing/2014/main" val="57670083"/>
                    </a:ext>
                  </a:extLst>
                </a:gridCol>
                <a:gridCol w="489369">
                  <a:extLst>
                    <a:ext uri="{9D8B030D-6E8A-4147-A177-3AD203B41FA5}">
                      <a16:colId xmlns:a16="http://schemas.microsoft.com/office/drawing/2014/main" val="2279433704"/>
                    </a:ext>
                  </a:extLst>
                </a:gridCol>
              </a:tblGrid>
              <a:tr h="417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병과와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X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토픽j와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임관년도</a:t>
                      </a:r>
                      <a:r>
                        <a:rPr lang="ko-KR" altLang="en-US" sz="1400" dirty="0"/>
                        <a:t> </a:t>
                      </a:r>
                      <a:endParaRPr lang="ko-KR" sz="1400"/>
                    </a:p>
                    <a:p>
                      <a:pPr lvl="0" algn="ctr">
                        <a:buNone/>
                      </a:pPr>
                      <a:r>
                        <a:rPr lang="ko-KR" altLang="en-US" sz="1400" dirty="0"/>
                        <a:t>연관성 </a:t>
                      </a:r>
                      <a:r>
                        <a:rPr lang="ko-KR" altLang="en-US" sz="1400" dirty="0" err="1"/>
                        <a:t>O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920054"/>
                  </a:ext>
                </a:extLst>
              </a:tr>
              <a:tr h="295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dirty="0"/>
                        <a:t>…</a:t>
                      </a:r>
                      <a:endParaRPr lang="ko-KR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451401"/>
                  </a:ext>
                </a:extLst>
              </a:tr>
            </a:tbl>
          </a:graphicData>
        </a:graphic>
      </p:graphicFrame>
      <p:cxnSp>
        <p:nvCxnSpPr>
          <p:cNvPr id="6" name="Connection Shape">
            <a:extLst>
              <a:ext uri="{FF2B5EF4-FFF2-40B4-BE49-F238E27FC236}">
                <a16:creationId xmlns:a16="http://schemas.microsoft.com/office/drawing/2014/main" id="{CCB84806-6F7B-4233-90AA-17BDA163715A}"/>
              </a:ext>
            </a:extLst>
          </p:cNvPr>
          <p:cNvCxnSpPr/>
          <p:nvPr/>
        </p:nvCxnSpPr>
        <p:spPr>
          <a:xfrm flipH="1">
            <a:off x="5154552" y="4088239"/>
            <a:ext cx="650625" cy="519359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cxnSp>
        <p:nvCxnSpPr>
          <p:cNvPr id="20" name="Connection Shape">
            <a:extLst>
              <a:ext uri="{FF2B5EF4-FFF2-40B4-BE49-F238E27FC236}">
                <a16:creationId xmlns:a16="http://schemas.microsoft.com/office/drawing/2014/main" id="{EA77BE11-13CB-465E-B085-57F3AA5234FD}"/>
              </a:ext>
            </a:extLst>
          </p:cNvPr>
          <p:cNvCxnSpPr>
            <a:cxnSpLocks/>
          </p:cNvCxnSpPr>
          <p:nvPr/>
        </p:nvCxnSpPr>
        <p:spPr>
          <a:xfrm flipH="1">
            <a:off x="5675920" y="5953132"/>
            <a:ext cx="1552992" cy="148387"/>
          </a:xfrm>
          <a:prstGeom prst="bentConnector3">
            <a:avLst>
              <a:gd name="adj1" fmla="val -274"/>
            </a:avLst>
          </a:prstGeom>
          <a:noFill/>
          <a:ln w="19050" cap="flat" cmpd="sng">
            <a:solidFill>
              <a:schemeClr val="accent1"/>
            </a:solidFill>
            <a:prstDash val="sysDash"/>
            <a:miter/>
            <a:headEnd type="oval"/>
            <a:tailEnd type="oval"/>
          </a:ln>
        </p:spPr>
      </p:cxnSp>
      <p:sp>
        <p:nvSpPr>
          <p:cNvPr id="8" name="Shape">
            <a:extLst>
              <a:ext uri="{FF2B5EF4-FFF2-40B4-BE49-F238E27FC236}">
                <a16:creationId xmlns:a16="http://schemas.microsoft.com/office/drawing/2014/main" id="{46BC2B57-F92A-4E7D-937B-4A94EDEF6701}"/>
              </a:ext>
            </a:extLst>
          </p:cNvPr>
          <p:cNvSpPr/>
          <p:nvPr/>
        </p:nvSpPr>
        <p:spPr>
          <a:xfrm>
            <a:off x="8916395" y="4089260"/>
            <a:ext cx="3090043" cy="307777"/>
          </a:xfrm>
          <a:prstGeom prst="rect">
            <a:avLst/>
          </a:prstGeom>
          <a:noFill/>
          <a:ln w="15240">
            <a:noFill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en-US" altLang="en-US" sz="1400" dirty="0">
                <a:cs typeface="Arial"/>
              </a:rPr>
              <a:t>1</a:t>
            </a:r>
            <a:r>
              <a:rPr lang="en-US" sz="1400" dirty="0">
                <a:ea typeface="+mn-lt"/>
                <a:cs typeface="+mn-lt"/>
              </a:rPr>
              <a:t>·0</a:t>
            </a:r>
            <a:r>
              <a:rPr lang="en-US" altLang="en-US" sz="1400" dirty="0">
                <a:cs typeface="Arial"/>
              </a:rPr>
              <a:t> +</a:t>
            </a:r>
            <a:r>
              <a:rPr lang="en-US" altLang="ko-KR" sz="1400" dirty="0">
                <a:ea typeface="+mn-lt"/>
                <a:cs typeface="+mn-lt"/>
              </a:rPr>
              <a:t> 0</a:t>
            </a:r>
            <a:r>
              <a:rPr lang="en-US" sz="1400" dirty="0">
                <a:ea typeface="+mn-lt"/>
                <a:cs typeface="+mn-lt"/>
              </a:rPr>
              <a:t>·1 + 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"/>
          <p:cNvSpPr>
            <a:spLocks noGrp="1"/>
          </p:cNvSpPr>
          <p:nvPr>
            <p:ph type="body" sz="quarter" idx="10"/>
          </p:nvPr>
        </p:nvSpPr>
        <p:spPr>
          <a:xfrm>
            <a:off x="296405" y="624129"/>
            <a:ext cx="11573197" cy="724247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lIns="91440" tIns="45720" rIns="91440" bIns="45720" numCol="1" spcCol="0" anchor="ctr">
            <a:noAutofit/>
          </a:bodyPr>
          <a:lstStyle>
            <a:lvl1pPr>
              <a:defRPr lang="en-US" altLang="en-US" smtClean="0"/>
            </a:lvl1pPr>
            <a:lvl2pPr lvl="1">
              <a:defRPr lang="en-US" altLang="en-US" smtClean="0"/>
            </a:lvl2pPr>
            <a:lvl3pPr lvl="2">
              <a:defRPr lang="en-US" altLang="en-US" smtClean="0"/>
            </a:lvl3pPr>
            <a:lvl4pPr lvl="3">
              <a:defRPr lang="en-US" altLang="en-US" smtClean="0"/>
            </a:lvl4pPr>
            <a:lvl5pPr lvl="4">
              <a:defRPr lang="en-US" altLang="en-US" smtClean="0"/>
            </a:lvl5pPr>
            <a:lvl6pPr lvl="5">
              <a:defRPr lang="en-US" altLang="en-US" smtClean="0"/>
            </a:lvl6pPr>
            <a:lvl7pPr lvl="6">
              <a:defRPr lang="en-US" altLang="en-US" smtClean="0"/>
            </a:lvl7pPr>
            <a:lvl8pPr lvl="7">
              <a:defRPr lang="en-US" altLang="en-US" smtClean="0"/>
            </a:lvl8pPr>
            <a:lvl9pPr lvl="8">
              <a:defRPr lang="en-US" altLang="en-US" smtClean="0"/>
            </a:lvl9pPr>
          </a:lstStyle>
          <a:p>
            <a:pPr>
              <a:buNone/>
            </a:pPr>
            <a:r>
              <a:rPr lang="en-US" altLang="en-US"/>
              <a:t>구 현 (APP 화면)</a:t>
            </a:r>
          </a:p>
        </p:txBody>
      </p:sp>
      <p:pic>
        <p:nvPicPr>
          <p:cNvPr id="36867" name="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4699" y="1906155"/>
            <a:ext cx="1715951" cy="381322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CF718A8-4157-406A-8EB2-020621062FFE}"/>
              </a:ext>
            </a:extLst>
          </p:cNvPr>
          <p:cNvSpPr/>
          <p:nvPr/>
        </p:nvSpPr>
        <p:spPr>
          <a:xfrm>
            <a:off x="1728536" y="2440406"/>
            <a:ext cx="1714499" cy="46121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hape">
            <a:extLst>
              <a:ext uri="{FF2B5EF4-FFF2-40B4-BE49-F238E27FC236}">
                <a16:creationId xmlns:a16="http://schemas.microsoft.com/office/drawing/2014/main" id="{099F5B04-ECBE-472B-88A5-E1F7E356A968}"/>
              </a:ext>
            </a:extLst>
          </p:cNvPr>
          <p:cNvSpPr/>
          <p:nvPr/>
        </p:nvSpPr>
        <p:spPr>
          <a:xfrm>
            <a:off x="3443908" y="1886036"/>
            <a:ext cx="8747726" cy="156966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numCol="1" spcCol="0" anchor="t">
            <a:spAutoFit/>
          </a:bodyPr>
          <a:lstStyle/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개인관계지수</a:t>
            </a:r>
            <a:r>
              <a:rPr lang="en-US" sz="2000" dirty="0">
                <a:ea typeface="+mn-lt"/>
                <a:cs typeface="+mn-lt"/>
              </a:rPr>
              <a:t>(</a:t>
            </a:r>
            <a:r>
              <a:rPr lang="ko-KR" altLang="en-US" sz="2000" dirty="0">
                <a:ea typeface="+mn-lt"/>
                <a:cs typeface="+mn-lt"/>
              </a:rPr>
              <a:t>사용자와의 관계만 고려)</a:t>
            </a:r>
            <a:r>
              <a:rPr lang="en-US" sz="2200" dirty="0">
                <a:ea typeface="Arial Unicode MS"/>
                <a:cs typeface="+mn-lt"/>
              </a:rPr>
              <a:t>,</a:t>
            </a:r>
            <a:r>
              <a:rPr lang="en-US" altLang="en-US" sz="2200" dirty="0">
                <a:cs typeface="Arial"/>
              </a:rPr>
              <a:t> </a:t>
            </a:r>
            <a:endParaRPr lang="ko-KR" alt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해당분야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전문성만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및 </a:t>
            </a:r>
            <a:endParaRPr lang="en-US"/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복합지수</a:t>
            </a:r>
            <a:r>
              <a:rPr lang="en-US" altLang="en-US" sz="2000" dirty="0">
                <a:cs typeface="Arial"/>
              </a:rPr>
              <a:t>(</a:t>
            </a:r>
            <a:r>
              <a:rPr lang="en-US" altLang="en-US" sz="2000" dirty="0" err="1">
                <a:cs typeface="Arial"/>
              </a:rPr>
              <a:t>개인관계와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전문가지수</a:t>
            </a:r>
            <a:r>
              <a:rPr lang="en-US" altLang="en-US" sz="2000" dirty="0">
                <a:cs typeface="Arial"/>
              </a:rPr>
              <a:t> </a:t>
            </a:r>
            <a:r>
              <a:rPr lang="en-US" altLang="en-US" sz="2000" dirty="0" err="1">
                <a:cs typeface="Arial"/>
              </a:rPr>
              <a:t>고려</a:t>
            </a:r>
            <a:r>
              <a:rPr lang="en-US" altLang="en-US" sz="2000" dirty="0">
                <a:cs typeface="Arial"/>
              </a:rPr>
              <a:t>)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별로</a:t>
            </a:r>
            <a:r>
              <a:rPr lang="en-US" altLang="en-US" sz="2200" dirty="0">
                <a:cs typeface="Arial"/>
              </a:rPr>
              <a:t> </a:t>
            </a:r>
            <a:r>
              <a:rPr lang="en-US" altLang="en-US" sz="2200" dirty="0" err="1">
                <a:cs typeface="Arial"/>
              </a:rPr>
              <a:t>전문가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검색</a:t>
            </a:r>
            <a:r>
              <a:rPr lang="en-US" altLang="en-US" sz="2200" dirty="0">
                <a:cs typeface="Arial"/>
              </a:rPr>
              <a:t> </a:t>
            </a:r>
            <a:r>
              <a:rPr lang="en-US" altLang="en-US" sz="2200" dirty="0" err="1">
                <a:cs typeface="Arial"/>
              </a:rPr>
              <a:t>가능</a:t>
            </a:r>
            <a:endParaRPr lang="en-US" altLang="en-US" sz="2200" dirty="0">
              <a:cs typeface="Arial"/>
            </a:endParaRPr>
          </a:p>
          <a:p>
            <a:endParaRPr lang="en-US" altLang="en-US" sz="800" dirty="0">
              <a:cs typeface="Arial"/>
            </a:endParaRPr>
          </a:p>
          <a:p>
            <a:r>
              <a:rPr lang="ko-KR" altLang="en-US" sz="2200" dirty="0">
                <a:solidFill>
                  <a:srgbClr val="0000FF"/>
                </a:solidFill>
                <a:cs typeface="Arial"/>
              </a:rPr>
              <a:t>카테고리별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 </a:t>
            </a:r>
            <a:r>
              <a:rPr lang="ko-KR" altLang="en-US" sz="2200" dirty="0">
                <a:solidFill>
                  <a:srgbClr val="000000"/>
                </a:solidFill>
                <a:cs typeface="Arial"/>
              </a:rPr>
              <a:t>최적의</a:t>
            </a:r>
            <a:r>
              <a:rPr lang="en-US" altLang="en-US" sz="2200" dirty="0">
                <a:solidFill>
                  <a:srgbClr val="000000"/>
                </a:solidFill>
                <a:cs typeface="Arial"/>
              </a:rPr>
              <a:t> 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전문가 검색 </a:t>
            </a:r>
            <a:r>
              <a:rPr lang="ko-KR" altLang="en-US" sz="2200" dirty="0">
                <a:ea typeface="+mn-lt"/>
                <a:cs typeface="+mn-lt"/>
              </a:rPr>
              <a:t>및</a:t>
            </a:r>
            <a:r>
              <a:rPr lang="ko-KR" altLang="en-US" sz="2200" dirty="0">
                <a:solidFill>
                  <a:srgbClr val="0000FF"/>
                </a:solidFill>
                <a:ea typeface="+mn-lt"/>
                <a:cs typeface="+mn-lt"/>
              </a:rPr>
              <a:t> 재정렬</a:t>
            </a:r>
            <a:r>
              <a:rPr lang="ko-KR" altLang="en-US" sz="2000" dirty="0">
                <a:ea typeface="+mn-lt"/>
                <a:cs typeface="+mn-lt"/>
              </a:rPr>
              <a:t>(</a:t>
            </a:r>
            <a:r>
              <a:rPr lang="ko-KR" altLang="en-US" sz="2000" dirty="0" err="1">
                <a:ea typeface="+mn-lt"/>
                <a:cs typeface="+mn-lt"/>
              </a:rPr>
              <a:t>Reranking</a:t>
            </a:r>
            <a:r>
              <a:rPr lang="ko-KR" altLang="en-US" sz="2000" dirty="0">
                <a:ea typeface="+mn-lt"/>
                <a:cs typeface="+mn-lt"/>
              </a:rPr>
              <a:t>)</a:t>
            </a:r>
            <a:endParaRPr lang="en-US" sz="2000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4205</Words>
  <Application>Hancom ThinkFree Weboffice Hshow v1</Application>
  <PresentationFormat>와이드스크린</PresentationFormat>
  <Paragraphs>541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0</vt:i4>
      </vt:variant>
      <vt:variant>
        <vt:lpstr>슬라이드 제목</vt:lpstr>
      </vt:variant>
      <vt:variant>
        <vt:i4>14</vt:i4>
      </vt:variant>
    </vt:vector>
  </HeadingPairs>
  <TitlesOfParts>
    <vt:vector size="14" baseType="lpstr"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599</cp:revision>
  <dcterms:created xsi:type="dcterms:W3CDTF">2020-01-20T05:08:25Z</dcterms:created>
  <dcterms:modified xsi:type="dcterms:W3CDTF">2020-10-30T15:00:06Z</dcterms:modified>
</cp:coreProperties>
</file>